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72" r:id="rId2"/>
    <p:sldId id="273" r:id="rId3"/>
    <p:sldId id="274" r:id="rId4"/>
    <p:sldId id="275" r:id="rId5"/>
    <p:sldId id="276" r:id="rId6"/>
    <p:sldId id="256" r:id="rId7"/>
    <p:sldId id="277" r:id="rId8"/>
    <p:sldId id="278" r:id="rId9"/>
    <p:sldId id="279" r:id="rId10"/>
    <p:sldId id="280" r:id="rId11"/>
    <p:sldId id="281" r:id="rId12"/>
    <p:sldId id="282" r:id="rId13"/>
    <p:sldId id="257" r:id="rId14"/>
    <p:sldId id="283" r:id="rId15"/>
    <p:sldId id="271" r:id="rId16"/>
    <p:sldId id="25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6600"/>
    <a:srgbClr val="CCCC00"/>
    <a:srgbClr val="CC6600"/>
    <a:srgbClr val="FF9933"/>
    <a:srgbClr val="868300"/>
    <a:srgbClr val="0099FF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18" autoAdjust="0"/>
    <p:restoredTop sz="94660"/>
  </p:normalViewPr>
  <p:slideViewPr>
    <p:cSldViewPr>
      <p:cViewPr varScale="1">
        <p:scale>
          <a:sx n="72" d="100"/>
          <a:sy n="72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3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191097BF-0C00-467B-8898-FF58845FA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F63CB-0D88-4D27-B60E-4D0B7BC06F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513D7-D6E4-4ABE-892C-ED9737146D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5ED26-E897-43A4-830A-A37387B3B0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E8705E6-4095-41EA-A07C-9082FAF66E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24A02-7252-43E7-A999-CE4444C1F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1952F-17E1-4F89-95FC-F511261AAB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30325BAB-6F7C-4AFE-A627-B7561311B4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A8877F-190A-4FC1-B441-C40CBCAE20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D91CB-E704-49A2-9DFD-1B4234019C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554849-76E7-47D1-8FEC-A3C8D60517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38834-1FF2-40C2-BB1F-0116FB3214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C85B9A7-4B49-41C8-A80E-87919D8D4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>
    <p:dissolve/>
    <p:sndAc>
      <p:stSnd>
        <p:snd r:embed="rId14" name="chimes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2146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Перпендикулярні прямі</a:t>
            </a:r>
          </a:p>
          <a:p>
            <a:pPr algn="ctr"/>
            <a:r>
              <a:rPr lang="uk-UA" sz="3600" b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площині</a:t>
            </a:r>
            <a:endParaRPr lang="uk-UA" sz="3600" b="1" kern="10" dirty="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1" name="Picture 5" descr="1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565400"/>
            <a:ext cx="8569325" cy="397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3419475" y="3789363"/>
            <a:ext cx="1081088" cy="21605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 flipV="1">
            <a:off x="2700338" y="4652963"/>
            <a:ext cx="2592387" cy="2889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3851275" y="4581525"/>
            <a:ext cx="1444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5" name="Line 9"/>
          <p:cNvSpPr>
            <a:spLocks noChangeShapeType="1"/>
          </p:cNvSpPr>
          <p:nvPr/>
        </p:nvSpPr>
        <p:spPr bwMode="auto">
          <a:xfrm>
            <a:off x="3995738" y="4581525"/>
            <a:ext cx="71437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4067175" y="5564188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CC66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4643438" y="5141913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CC66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3203575" y="3860800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6600"/>
                </a:solidFill>
              </a:rPr>
              <a:t>b</a:t>
            </a:r>
            <a:endParaRPr lang="ru-RU" sz="2400" b="1">
              <a:solidFill>
                <a:srgbClr val="CC6600"/>
              </a:solidFill>
            </a:endParaRPr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5076825" y="5203825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6600"/>
                </a:solidFill>
              </a:rPr>
              <a:t>b</a:t>
            </a:r>
            <a:endParaRPr lang="ru-RU" sz="2400" b="1">
              <a:solidFill>
                <a:srgbClr val="CC6600"/>
              </a:solidFill>
            </a:endParaRPr>
          </a:p>
        </p:txBody>
      </p:sp>
      <p:sp>
        <p:nvSpPr>
          <p:cNvPr id="2060" name="Line 14"/>
          <p:cNvSpPr>
            <a:spLocks noChangeShapeType="1"/>
          </p:cNvSpPr>
          <p:nvPr/>
        </p:nvSpPr>
        <p:spPr bwMode="auto">
          <a:xfrm>
            <a:off x="5076825" y="5229225"/>
            <a:ext cx="0" cy="287338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1" name="Line 15"/>
          <p:cNvSpPr>
            <a:spLocks noChangeShapeType="1"/>
          </p:cNvSpPr>
          <p:nvPr/>
        </p:nvSpPr>
        <p:spPr bwMode="auto">
          <a:xfrm>
            <a:off x="5003800" y="5516563"/>
            <a:ext cx="144463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</a:rPr>
              <a:t>Означення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eaLnBrk="1" hangingPunct="1"/>
            <a:r>
              <a:rPr lang="uk-UA" sz="4400" b="1" dirty="0" smtClean="0">
                <a:solidFill>
                  <a:srgbClr val="FF0000"/>
                </a:solidFill>
              </a:rPr>
              <a:t>Дві </a:t>
            </a:r>
            <a:r>
              <a:rPr lang="ru-RU" sz="4400" b="1" dirty="0" smtClean="0">
                <a:solidFill>
                  <a:srgbClr val="FF0000"/>
                </a:solidFill>
              </a:rPr>
              <a:t>прям</a:t>
            </a:r>
            <a:r>
              <a:rPr lang="uk-UA" sz="4400" b="1" dirty="0" smtClean="0">
                <a:solidFill>
                  <a:srgbClr val="FF0000"/>
                </a:solidFill>
              </a:rPr>
              <a:t>і</a:t>
            </a:r>
            <a:r>
              <a:rPr lang="ru-RU" sz="4400" b="1" dirty="0" smtClean="0">
                <a:solidFill>
                  <a:srgbClr val="FF0000"/>
                </a:solidFill>
              </a:rPr>
              <a:t> на </a:t>
            </a:r>
            <a:r>
              <a:rPr lang="uk-UA" sz="4400" b="1" dirty="0" smtClean="0">
                <a:solidFill>
                  <a:srgbClr val="FF0000"/>
                </a:solidFill>
              </a:rPr>
              <a:t>площині, які не перетинаються називають </a:t>
            </a:r>
            <a:r>
              <a:rPr lang="uk-UA" sz="4400" b="1" i="1" dirty="0" smtClean="0">
                <a:solidFill>
                  <a:schemeClr val="accent2"/>
                </a:solidFill>
              </a:rPr>
              <a:t>паралельними</a:t>
            </a:r>
            <a:endParaRPr lang="uk-UA" sz="4400" b="1" i="1" dirty="0" smtClean="0">
              <a:solidFill>
                <a:schemeClr val="accent2"/>
              </a:solidFill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1042988" y="3789363"/>
            <a:ext cx="1657350" cy="23764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2700338" y="3789363"/>
            <a:ext cx="1800225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142976" y="5857892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А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2555875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В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771775" y="602138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M</a:t>
            </a:r>
            <a:endParaRPr lang="ru-RU" sz="2400" b="1" dirty="0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4356100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N</a:t>
            </a:r>
            <a:endParaRPr lang="ru-RU" sz="2400" b="1" dirty="0"/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5219700" y="4652963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AB</a:t>
            </a:r>
            <a:endParaRPr lang="ru-RU" sz="2800" b="1" dirty="0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5940425" y="4795838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084888" y="4795838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6156325" y="465296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MN</a:t>
            </a:r>
            <a:endParaRPr lang="ru-RU" sz="2800" b="1" dirty="0"/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 build="p"/>
      <p:bldP spid="62468" grpId="0" animBg="1"/>
      <p:bldP spid="62469" grpId="0" animBg="1"/>
      <p:bldP spid="62470" grpId="0"/>
      <p:bldP spid="62472" grpId="0"/>
      <p:bldP spid="62473" grpId="0"/>
      <p:bldP spid="62474" grpId="0"/>
      <p:bldP spid="62475" grpId="0"/>
      <p:bldP spid="62476" grpId="0" animBg="1"/>
      <p:bldP spid="62477" grpId="0" animBg="1"/>
      <p:bldP spid="624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/>
          <a:lstStyle/>
          <a:p>
            <a:pPr eaLnBrk="1" hangingPunct="1"/>
            <a:r>
              <a:rPr lang="uk-UA" b="1" dirty="0" smtClean="0">
                <a:solidFill>
                  <a:srgbClr val="FF0000"/>
                </a:solidFill>
              </a:rPr>
              <a:t>Відрізки, що лежать на паралельних прямих, називаються </a:t>
            </a:r>
            <a:r>
              <a:rPr lang="uk-UA" b="1" i="1" dirty="0" smtClean="0">
                <a:solidFill>
                  <a:schemeClr val="accent2"/>
                </a:solidFill>
              </a:rPr>
              <a:t>паралельними відрізками.</a:t>
            </a:r>
            <a:endParaRPr lang="uk-UA" b="1" i="1" dirty="0" smtClean="0">
              <a:solidFill>
                <a:schemeClr val="accent2"/>
              </a:solidFill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 flipH="1">
            <a:off x="1042988" y="3789363"/>
            <a:ext cx="165735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 flipH="1">
            <a:off x="2700338" y="3789363"/>
            <a:ext cx="1800225" cy="2447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403350" y="5373688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А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2195513" y="43402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В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3203575" y="54451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M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4067175" y="42211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N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 flipV="1">
            <a:off x="1476375" y="4508500"/>
            <a:ext cx="719138" cy="10810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 flipV="1">
            <a:off x="2987675" y="4292600"/>
            <a:ext cx="1152525" cy="15843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5219700" y="4652963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AB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5940425" y="4795838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6084888" y="4795838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6156325" y="465296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MN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2125663" y="44370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2916238" y="58054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09" name="Oval 21"/>
          <p:cNvSpPr>
            <a:spLocks noChangeArrowheads="1"/>
          </p:cNvSpPr>
          <p:nvPr/>
        </p:nvSpPr>
        <p:spPr bwMode="auto">
          <a:xfrm>
            <a:off x="1404938" y="5516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510" name="Oval 22"/>
          <p:cNvSpPr>
            <a:spLocks noChangeArrowheads="1"/>
          </p:cNvSpPr>
          <p:nvPr/>
        </p:nvSpPr>
        <p:spPr bwMode="auto">
          <a:xfrm>
            <a:off x="4067175" y="42211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 animBg="1"/>
      <p:bldP spid="63496" grpId="0" animBg="1"/>
      <p:bldP spid="63497" grpId="0"/>
      <p:bldP spid="63498" grpId="0"/>
      <p:bldP spid="63499" grpId="0"/>
      <p:bldP spid="63500" grpId="0"/>
      <p:bldP spid="63501" grpId="0" animBg="1"/>
      <p:bldP spid="63502" grpId="0" animBg="1"/>
      <p:bldP spid="63503" grpId="0"/>
      <p:bldP spid="63504" grpId="0" animBg="1"/>
      <p:bldP spid="63505" grpId="0" animBg="1"/>
      <p:bldP spid="63506" grpId="0"/>
      <p:bldP spid="63507" grpId="0" animBg="1"/>
      <p:bldP spid="63508" grpId="0" animBg="1"/>
      <p:bldP spid="63509" grpId="0" animBg="1"/>
      <p:bldP spid="635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/>
          <a:lstStyle/>
          <a:p>
            <a:pPr eaLnBrk="1" hangingPunct="1"/>
            <a:r>
              <a:rPr lang="uk-UA" b="1" dirty="0" smtClean="0">
                <a:solidFill>
                  <a:srgbClr val="FF0000"/>
                </a:solidFill>
              </a:rPr>
              <a:t>Промені, що лежать на паралельних прямих, називаються </a:t>
            </a:r>
            <a:r>
              <a:rPr lang="uk-UA" b="1" i="1" dirty="0" smtClean="0">
                <a:solidFill>
                  <a:schemeClr val="accent2"/>
                </a:solidFill>
              </a:rPr>
              <a:t>паралельними променями.</a:t>
            </a:r>
            <a:endParaRPr lang="ru-RU" b="1" i="1" dirty="0" smtClean="0">
              <a:solidFill>
                <a:schemeClr val="accent2"/>
              </a:solidFill>
            </a:endParaRPr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 flipH="1">
            <a:off x="1042988" y="3789363"/>
            <a:ext cx="165735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2700338" y="3789363"/>
            <a:ext cx="1800225" cy="2447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03350" y="5373688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А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2195513" y="43402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В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3203575" y="54451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M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4067175" y="42211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N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V="1">
            <a:off x="1476375" y="4508500"/>
            <a:ext cx="719138" cy="10810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 flipV="1">
            <a:off x="2987675" y="4292600"/>
            <a:ext cx="1152525" cy="15843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5219700" y="4652963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AB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>
            <a:off x="5940425" y="4795838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6084888" y="4795838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6156325" y="4652963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MN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2916238" y="580548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576" name="Oval 16"/>
          <p:cNvSpPr>
            <a:spLocks noChangeArrowheads="1"/>
          </p:cNvSpPr>
          <p:nvPr/>
        </p:nvSpPr>
        <p:spPr bwMode="auto">
          <a:xfrm>
            <a:off x="1403350" y="551656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nimBg="1"/>
      <p:bldP spid="66564" grpId="0" animBg="1"/>
      <p:bldP spid="66565" grpId="0"/>
      <p:bldP spid="66566" grpId="0"/>
      <p:bldP spid="66567" grpId="0"/>
      <p:bldP spid="66568" grpId="0"/>
      <p:bldP spid="66569" grpId="0" animBg="1"/>
      <p:bldP spid="66570" grpId="0" animBg="1"/>
      <p:bldP spid="66571" grpId="0"/>
      <p:bldP spid="66572" grpId="0" animBg="1"/>
      <p:bldP spid="66573" grpId="0" animBg="1"/>
      <p:bldP spid="66574" grpId="0"/>
      <p:bldP spid="66575" grpId="0" animBg="1"/>
      <p:bldP spid="665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b="1" dirty="0" smtClean="0">
                <a:solidFill>
                  <a:srgbClr val="996600"/>
                </a:solidFill>
              </a:rPr>
              <a:t>Історична довідка</a:t>
            </a:r>
            <a:endParaRPr lang="uk-UA" sz="4000" b="1" dirty="0" smtClean="0">
              <a:solidFill>
                <a:srgbClr val="996600"/>
              </a:solidFill>
            </a:endParaRPr>
          </a:p>
        </p:txBody>
      </p:sp>
      <p:pic>
        <p:nvPicPr>
          <p:cNvPr id="3078" name="Picture 6" descr="ev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727" t="9583"/>
          <a:stretch>
            <a:fillRect/>
          </a:stretch>
        </p:blipFill>
        <p:spPr>
          <a:xfrm>
            <a:off x="5072066" y="1578958"/>
            <a:ext cx="3786214" cy="4465585"/>
          </a:xfrm>
          <a:noFill/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85720" y="1687512"/>
            <a:ext cx="450059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200" b="1" dirty="0" smtClean="0">
                <a:solidFill>
                  <a:srgbClr val="CC6600"/>
                </a:solidFill>
              </a:rPr>
              <a:t>Вперше термін «Паралельні прямі» з'являється в книзі «Начала», автором якої є древньогрецький математик</a:t>
            </a:r>
            <a:r>
              <a:rPr lang="uk-UA" sz="3200" b="1" dirty="0" smtClean="0">
                <a:solidFill>
                  <a:srgbClr val="FF9933"/>
                </a:solid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Евклід.</a:t>
            </a:r>
            <a:endParaRPr lang="uk-UA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802062"/>
          </a:xfrm>
        </p:spPr>
        <p:txBody>
          <a:bodyPr/>
          <a:lstStyle/>
          <a:p>
            <a:pPr eaLnBrk="1" hangingPunct="1"/>
            <a:r>
              <a:rPr lang="uk-UA" sz="4800" b="1" dirty="0" smtClean="0">
                <a:solidFill>
                  <a:schemeClr val="accent2"/>
                </a:solidFill>
              </a:rPr>
              <a:t>Якщо дві прямі  площини перпендикулярні третій прямій, то вони паралельні.</a:t>
            </a:r>
            <a:endParaRPr lang="uk-UA" sz="4800" b="1" dirty="0" smtClean="0">
              <a:solidFill>
                <a:schemeClr val="accent2"/>
              </a:solidFill>
            </a:endParaRPr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>
            <a:off x="1979613" y="5589588"/>
            <a:ext cx="4392612" cy="10080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590" name="Line 6"/>
          <p:cNvSpPr>
            <a:spLocks noChangeShapeType="1"/>
          </p:cNvSpPr>
          <p:nvPr/>
        </p:nvSpPr>
        <p:spPr bwMode="auto">
          <a:xfrm flipH="1">
            <a:off x="2843213" y="4221163"/>
            <a:ext cx="576262" cy="2447925"/>
          </a:xfrm>
          <a:prstGeom prst="line">
            <a:avLst/>
          </a:prstGeom>
          <a:noFill/>
          <a:ln w="57150">
            <a:solidFill>
              <a:srgbClr val="00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4211638" y="4221163"/>
            <a:ext cx="576262" cy="2447925"/>
          </a:xfrm>
          <a:prstGeom prst="line">
            <a:avLst/>
          </a:prstGeom>
          <a:noFill/>
          <a:ln w="57150">
            <a:solidFill>
              <a:srgbClr val="00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1979613" y="580548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l</a:t>
            </a:r>
            <a:endParaRPr lang="ru-RU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3419475" y="40767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FF"/>
                </a:solidFill>
                <a:latin typeface="Times New Roman" pitchFamily="18" charset="0"/>
              </a:rPr>
              <a:t>m</a:t>
            </a:r>
            <a:endParaRPr lang="ru-RU" sz="2400" b="1">
              <a:solidFill>
                <a:srgbClr val="0099FF"/>
              </a:solidFill>
              <a:latin typeface="Times New Roman" pitchFamily="18" charset="0"/>
            </a:endParaRP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4859338" y="40767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FF"/>
                </a:solidFill>
                <a:latin typeface="Times New Roman" pitchFamily="18" charset="0"/>
              </a:rPr>
              <a:t>n</a:t>
            </a:r>
            <a:endParaRPr lang="ru-RU" sz="2400" b="1">
              <a:solidFill>
                <a:srgbClr val="0099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7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9" grpId="0" animBg="1"/>
      <p:bldP spid="67590" grpId="0" animBg="1"/>
      <p:bldP spid="67593" grpId="0" animBg="1"/>
      <p:bldP spid="67595" grpId="0"/>
      <p:bldP spid="675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4000" b="1" i="1" dirty="0" smtClean="0">
                <a:solidFill>
                  <a:srgbClr val="0099FF"/>
                </a:solidFill>
              </a:rPr>
              <a:t>Побудова паралельних прямих</a:t>
            </a:r>
            <a:endParaRPr lang="uk-UA" sz="4000" b="1" i="1" dirty="0" smtClean="0">
              <a:solidFill>
                <a:srgbClr val="0099FF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 i="0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116013" y="5157788"/>
            <a:ext cx="7559675" cy="4318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411413" y="3789363"/>
            <a:ext cx="1655762" cy="1368425"/>
            <a:chOff x="1338" y="2387"/>
            <a:chExt cx="1043" cy="862"/>
          </a:xfrm>
        </p:grpSpPr>
        <p:sp>
          <p:nvSpPr>
            <p:cNvPr id="16392" name="AutoShape 7"/>
            <p:cNvSpPr>
              <a:spLocks noChangeArrowheads="1"/>
            </p:cNvSpPr>
            <p:nvPr/>
          </p:nvSpPr>
          <p:spPr bwMode="auto">
            <a:xfrm>
              <a:off x="1338" y="2387"/>
              <a:ext cx="1043" cy="862"/>
            </a:xfrm>
            <a:prstGeom prst="rtTriangle">
              <a:avLst/>
            </a:prstGeom>
            <a:solidFill>
              <a:srgbClr val="996600"/>
            </a:solidFill>
            <a:ln w="9525">
              <a:solidFill>
                <a:srgbClr val="99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3" name="AutoShape 9" descr="Пергамент"/>
            <p:cNvSpPr>
              <a:spLocks noChangeArrowheads="1"/>
            </p:cNvSpPr>
            <p:nvPr/>
          </p:nvSpPr>
          <p:spPr bwMode="auto">
            <a:xfrm>
              <a:off x="1519" y="2795"/>
              <a:ext cx="454" cy="318"/>
            </a:xfrm>
            <a:prstGeom prst="rtTriangl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093" name="Line 13"/>
          <p:cNvSpPr>
            <a:spLocks noChangeShapeType="1"/>
          </p:cNvSpPr>
          <p:nvPr/>
        </p:nvSpPr>
        <p:spPr bwMode="auto">
          <a:xfrm flipV="1">
            <a:off x="2411413" y="1773238"/>
            <a:ext cx="0" cy="33845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V="1">
            <a:off x="6227763" y="1774825"/>
            <a:ext cx="0" cy="33845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>
    <p:split dir="in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3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0.41736 2.5925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  <p:bldP spid="46086" grpId="0" animBg="1"/>
      <p:bldP spid="46093" grpId="0" animBg="1"/>
      <p:bldP spid="4609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4000" b="1" i="1" dirty="0" smtClean="0">
                <a:solidFill>
                  <a:srgbClr val="0099FF"/>
                </a:solidFill>
              </a:rPr>
              <a:t>Паралельні прямі навколо нас</a:t>
            </a:r>
            <a:endParaRPr lang="uk-UA" sz="4000" b="1" i="1" dirty="0" smtClean="0">
              <a:solidFill>
                <a:srgbClr val="0099FF"/>
              </a:solidFill>
            </a:endParaRPr>
          </a:p>
        </p:txBody>
      </p:sp>
      <p:pic>
        <p:nvPicPr>
          <p:cNvPr id="4106" name="Picture 10" descr="102-0260_IM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1773238"/>
            <a:ext cx="3132137" cy="3941778"/>
          </a:xfrm>
          <a:noFill/>
        </p:spPr>
      </p:pic>
      <p:pic>
        <p:nvPicPr>
          <p:cNvPr id="4107" name="Picture 11" descr="k20006_m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lum bright="-6000" contrast="24000"/>
          </a:blip>
          <a:srcRect r="14401" b="51399"/>
          <a:stretch>
            <a:fillRect/>
          </a:stretch>
        </p:blipFill>
        <p:spPr>
          <a:xfrm>
            <a:off x="4643438" y="1785926"/>
            <a:ext cx="4354949" cy="3955272"/>
          </a:xfrm>
          <a:noFill/>
        </p:spPr>
      </p:pic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50825" y="5805488"/>
            <a:ext cx="388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 i="0" dirty="0" smtClean="0"/>
              <a:t>Лінії електропередач</a:t>
            </a:r>
            <a:r>
              <a:rPr lang="ru-RU" b="1" i="0" dirty="0" smtClean="0"/>
              <a:t>,</a:t>
            </a:r>
            <a:endParaRPr lang="ru-RU" b="1" i="0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003800" y="5805488"/>
            <a:ext cx="3743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 i="0" dirty="0" smtClean="0"/>
              <a:t>стовбури дерев </a:t>
            </a:r>
            <a:r>
              <a:rPr lang="ru-RU" sz="2400" b="1" i="0" dirty="0" smtClean="0"/>
              <a:t>…</a:t>
            </a:r>
            <a:endParaRPr lang="ru-RU" sz="2400" b="1" i="0" dirty="0"/>
          </a:p>
        </p:txBody>
      </p:sp>
    </p:spTree>
    <p:custDataLst>
      <p:tags r:id="rId1"/>
    </p:custDataLst>
  </p:cSld>
  <p:clrMapOvr>
    <a:masterClrMapping/>
  </p:clrMapOvr>
  <p:transition>
    <p:blinds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00"/>
                            </p:stCondLst>
                            <p:childTnLst>
                              <p:par>
                                <p:cTn id="1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00"/>
                            </p:stCondLst>
                            <p:childTnLst>
                              <p:par>
                                <p:cTn id="2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9" grpId="0" autoUpdateAnimBg="0"/>
      <p:bldP spid="411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0909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5400" b="1" smtClean="0">
                <a:solidFill>
                  <a:srgbClr val="CC6600"/>
                </a:solidFill>
                <a:latin typeface="Times New Roman" pitchFamily="18" charset="0"/>
              </a:rPr>
              <a:t>Дві прямі, що утворюють при перетині прямі кути, називають </a:t>
            </a:r>
            <a:r>
              <a:rPr lang="uk-UA" sz="5400" b="1" i="1" smtClean="0">
                <a:solidFill>
                  <a:schemeClr val="accent2"/>
                </a:solidFill>
                <a:latin typeface="Times New Roman" pitchFamily="18" charset="0"/>
              </a:rPr>
              <a:t>перпендикулярними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3059113" y="4365625"/>
            <a:ext cx="208915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3059113" y="4221163"/>
            <a:ext cx="1944687" cy="2087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700338" y="4221163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А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003800" y="5949950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В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482850" y="602138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М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5219700" y="4149725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N</a:t>
            </a:r>
            <a:endParaRPr lang="ru-RU" sz="2400" b="1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140200" y="50593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О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724525" y="501332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АВ</a:t>
            </a: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6732588" y="5086350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6588125" y="5373688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7019925" y="501332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MN</a:t>
            </a:r>
            <a:endParaRPr lang="ru-RU" sz="28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4" grpId="0" animBg="1"/>
      <p:bldP spid="48135" grpId="0"/>
      <p:bldP spid="48136" grpId="0"/>
      <p:bldP spid="48137" grpId="0"/>
      <p:bldP spid="48138" grpId="0"/>
      <p:bldP spid="48139" grpId="0"/>
      <p:bldP spid="48140" grpId="0"/>
      <p:bldP spid="48141" grpId="0" animBg="1"/>
      <p:bldP spid="48142" grpId="0" animBg="1"/>
      <p:bldP spid="481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4800" b="1" smtClean="0">
                <a:solidFill>
                  <a:schemeClr val="accent2"/>
                </a:solidFill>
                <a:latin typeface="Times New Roman" pitchFamily="18" charset="0"/>
              </a:rPr>
              <a:t>Побудова перпендикулярних прямих</a:t>
            </a: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 rot="3397419">
            <a:off x="3779838" y="2852737"/>
            <a:ext cx="2160588" cy="3313113"/>
          </a:xfrm>
          <a:prstGeom prst="rtTriangle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2" name="AutoShape 6" descr="Пергамент"/>
          <p:cNvSpPr>
            <a:spLocks noChangeArrowheads="1"/>
          </p:cNvSpPr>
          <p:nvPr/>
        </p:nvSpPr>
        <p:spPr bwMode="auto">
          <a:xfrm rot="3397419">
            <a:off x="3856038" y="3497262"/>
            <a:ext cx="1360488" cy="2087563"/>
          </a:xfrm>
          <a:prstGeom prst="rtTriangle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V="1">
            <a:off x="1908175" y="2276475"/>
            <a:ext cx="4392613" cy="288131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H="1" flipV="1">
            <a:off x="1908175" y="3141663"/>
            <a:ext cx="2303463" cy="345598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  <p:bldP spid="50182" grpId="0" animBg="1"/>
      <p:bldP spid="50183" grpId="0" animBg="1"/>
      <p:bldP spid="501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4800" b="1" smtClean="0">
                <a:solidFill>
                  <a:schemeClr val="accent2"/>
                </a:solidFill>
                <a:latin typeface="Times New Roman" pitchFamily="18" charset="0"/>
              </a:rPr>
              <a:t>Побудова перпендикулярних прямих</a:t>
            </a:r>
            <a:endParaRPr lang="ru-RU" sz="4800" b="1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 rot="-2671406">
            <a:off x="2555875" y="2133600"/>
            <a:ext cx="3887788" cy="3889375"/>
          </a:xfrm>
          <a:custGeom>
            <a:avLst/>
            <a:gdLst>
              <a:gd name="T0" fmla="*/ 1943894 w 21600"/>
              <a:gd name="T1" fmla="*/ 0 h 21600"/>
              <a:gd name="T2" fmla="*/ 569309 w 21600"/>
              <a:gd name="T3" fmla="*/ 569541 h 21600"/>
              <a:gd name="T4" fmla="*/ 0 w 21600"/>
              <a:gd name="T5" fmla="*/ 1944688 h 21600"/>
              <a:gd name="T6" fmla="*/ 569309 w 21600"/>
              <a:gd name="T7" fmla="*/ 3319834 h 21600"/>
              <a:gd name="T8" fmla="*/ 1943894 w 21600"/>
              <a:gd name="T9" fmla="*/ 3889375 h 21600"/>
              <a:gd name="T10" fmla="*/ 3318479 w 21600"/>
              <a:gd name="T11" fmla="*/ 3319834 h 21600"/>
              <a:gd name="T12" fmla="*/ 3887788 w 21600"/>
              <a:gd name="T13" fmla="*/ 1944688 h 21600"/>
              <a:gd name="T14" fmla="*/ 3318479 w 21600"/>
              <a:gd name="T15" fmla="*/ 56954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4500563" y="4005263"/>
            <a:ext cx="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2555875" y="400526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6227763" y="40767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4500563" y="2133600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4500563" y="5805488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2771775" y="3141663"/>
            <a:ext cx="144463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490913" y="2420938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5435600" y="2420938"/>
            <a:ext cx="714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6011863" y="3068638"/>
            <a:ext cx="144462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2773363" y="4870450"/>
            <a:ext cx="142875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V="1">
            <a:off x="3421063" y="5589588"/>
            <a:ext cx="71437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 flipV="1">
            <a:off x="6084888" y="4868863"/>
            <a:ext cx="142875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 flipV="1">
            <a:off x="5435600" y="5516563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1619250" y="4005263"/>
            <a:ext cx="6121400" cy="71437"/>
          </a:xfrm>
          <a:prstGeom prst="line">
            <a:avLst/>
          </a:prstGeom>
          <a:noFill/>
          <a:ln w="571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V="1">
            <a:off x="4500563" y="1628775"/>
            <a:ext cx="0" cy="4968875"/>
          </a:xfrm>
          <a:prstGeom prst="line">
            <a:avLst/>
          </a:prstGeom>
          <a:noFill/>
          <a:ln w="57150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 animBg="1"/>
      <p:bldP spid="53257" grpId="0" animBg="1"/>
      <p:bldP spid="53258" grpId="0" animBg="1"/>
      <p:bldP spid="53259" grpId="0" animBg="1"/>
      <p:bldP spid="53260" grpId="0" animBg="1"/>
      <p:bldP spid="53261" grpId="0" animBg="1"/>
      <p:bldP spid="53262" grpId="0" animBg="1"/>
      <p:bldP spid="53263" grpId="0" animBg="1"/>
      <p:bldP spid="53264" grpId="0" animBg="1"/>
      <p:bldP spid="53265" grpId="0" animBg="1"/>
      <p:bldP spid="53266" grpId="0" animBg="1"/>
      <p:bldP spid="53267" grpId="0" animBg="1"/>
      <p:bldP spid="532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214313" y="274638"/>
            <a:ext cx="8472487" cy="30829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b="1" smtClean="0">
                <a:solidFill>
                  <a:schemeClr val="accent2"/>
                </a:solidFill>
                <a:latin typeface="Times New Roman" pitchFamily="18" charset="0"/>
              </a:rPr>
              <a:t>Відрізки, що лежать на перпендикулярних прямих, називають перпендикулярними відрізками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V="1">
            <a:off x="2484438" y="3500438"/>
            <a:ext cx="4103687" cy="244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2700338" y="3644900"/>
            <a:ext cx="1584325" cy="266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4716463" y="3932238"/>
            <a:ext cx="1152525" cy="720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716463" y="4581525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867400" y="38608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2771775" y="3716338"/>
            <a:ext cx="719138" cy="1223962"/>
          </a:xfrm>
          <a:prstGeom prst="line">
            <a:avLst/>
          </a:prstGeom>
          <a:noFill/>
          <a:ln w="57150">
            <a:solidFill>
              <a:srgbClr val="0099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2700338" y="3213100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99FF"/>
                </a:solidFill>
              </a:rPr>
              <a:t>С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3490913" y="4581525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99FF"/>
                </a:solidFill>
              </a:rPr>
              <a:t>D</a:t>
            </a:r>
            <a:endParaRPr lang="ru-RU" sz="2800" b="1">
              <a:solidFill>
                <a:srgbClr val="0099FF"/>
              </a:solidFill>
            </a:endParaRP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5940425" y="4868863"/>
            <a:ext cx="2016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CD      </a:t>
            </a:r>
            <a:r>
              <a:rPr lang="ru-RU" sz="2800" b="1"/>
              <a:t>АВ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6588125" y="522922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V="1">
            <a:off x="6804025" y="501332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8" name="Oval 16"/>
          <p:cNvSpPr>
            <a:spLocks noChangeArrowheads="1"/>
          </p:cNvSpPr>
          <p:nvPr/>
        </p:nvSpPr>
        <p:spPr bwMode="auto">
          <a:xfrm>
            <a:off x="2700338" y="3644900"/>
            <a:ext cx="144462" cy="144463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9" name="Oval 17"/>
          <p:cNvSpPr>
            <a:spLocks noChangeArrowheads="1"/>
          </p:cNvSpPr>
          <p:nvPr/>
        </p:nvSpPr>
        <p:spPr bwMode="auto">
          <a:xfrm>
            <a:off x="3348038" y="4797425"/>
            <a:ext cx="144462" cy="144463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90" name="Oval 18"/>
          <p:cNvSpPr>
            <a:spLocks noChangeArrowheads="1"/>
          </p:cNvSpPr>
          <p:nvPr/>
        </p:nvSpPr>
        <p:spPr bwMode="auto">
          <a:xfrm>
            <a:off x="5795963" y="386080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4572000" y="4581525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nimBg="1"/>
      <p:bldP spid="54278" grpId="0" animBg="1"/>
      <p:bldP spid="54279" grpId="0" animBg="1"/>
      <p:bldP spid="54280" grpId="0"/>
      <p:bldP spid="54281" grpId="0"/>
      <p:bldP spid="54282" grpId="0" animBg="1"/>
      <p:bldP spid="54283" grpId="0"/>
      <p:bldP spid="54284" grpId="0"/>
      <p:bldP spid="54285" grpId="0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539750" y="836613"/>
            <a:ext cx="8208963" cy="2160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Паралельні прямі</a:t>
            </a:r>
          </a:p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площині</a:t>
            </a:r>
          </a:p>
        </p:txBody>
      </p:sp>
      <p:pic>
        <p:nvPicPr>
          <p:cNvPr id="2060" name="Picture 12" descr="паралл_прямые"/>
          <p:cNvPicPr>
            <a:picLocks noChangeAspect="1" noChangeArrowheads="1"/>
          </p:cNvPicPr>
          <p:nvPr/>
        </p:nvPicPr>
        <p:blipFill>
          <a:blip r:embed="rId3">
            <a:lum bright="-12000" contrast="30000"/>
          </a:blip>
          <a:srcRect/>
          <a:stretch>
            <a:fillRect/>
          </a:stretch>
        </p:blipFill>
        <p:spPr bwMode="auto">
          <a:xfrm>
            <a:off x="1116013" y="3141663"/>
            <a:ext cx="680085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rgbClr val="CC6600"/>
                </a:solidFill>
              </a:rPr>
              <a:t>Чи перетинаються прямі?</a:t>
            </a:r>
          </a:p>
        </p:txBody>
      </p:sp>
      <p:pic>
        <p:nvPicPr>
          <p:cNvPr id="59397" name="Picture 5" descr="паралл_прямые4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 rot="16200000">
            <a:off x="3000085" y="374515"/>
            <a:ext cx="3511977" cy="7918660"/>
          </a:xfrm>
        </p:spPr>
      </p:pic>
    </p:spTree>
    <p:custDataLst>
      <p:tags r:id="rId1"/>
    </p:custDataLst>
  </p:cSld>
  <p:clrMapOvr>
    <a:masterClrMapping/>
  </p:clrMapOvr>
  <p:transition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rgbClr val="CC6600"/>
                </a:solidFill>
              </a:rPr>
              <a:t>Чи перетинаються прямі?</a:t>
            </a:r>
          </a:p>
        </p:txBody>
      </p:sp>
      <p:pic>
        <p:nvPicPr>
          <p:cNvPr id="60422" name="Picture 6" descr="паралл_прямые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1611456"/>
            <a:ext cx="8258204" cy="4423916"/>
          </a:xfrm>
        </p:spPr>
      </p:pic>
    </p:spTree>
    <p:custDataLst>
      <p:tags r:id="rId1"/>
    </p:custDataLst>
  </p:cSld>
  <p:clrMapOvr>
    <a:masterClrMapping/>
  </p:clrMapOvr>
  <p:transition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rgbClr val="CC6600"/>
                </a:solidFill>
              </a:rPr>
              <a:t>Чи перетинаються прямі?</a:t>
            </a:r>
          </a:p>
        </p:txBody>
      </p:sp>
      <p:pic>
        <p:nvPicPr>
          <p:cNvPr id="61443" name="Picture 3" descr="паралл_прямые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675902" y="1600199"/>
            <a:ext cx="7825188" cy="4750025"/>
          </a:xfrm>
        </p:spPr>
      </p:pic>
    </p:spTree>
    <p:custDataLst>
      <p:tags r:id="rId1"/>
    </p:custDataLst>
  </p:cSld>
  <p:clrMapOvr>
    <a:masterClrMapping/>
  </p:clrMapOvr>
  <p:transition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3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812</TotalTime>
  <Words>169</Words>
  <Application>Microsoft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Трек</vt:lpstr>
      <vt:lpstr>Слайд 1</vt:lpstr>
      <vt:lpstr>Дві прямі, що утворюють при перетині прямі кути, називають перпендикулярними</vt:lpstr>
      <vt:lpstr>Побудова перпендикулярних прямих</vt:lpstr>
      <vt:lpstr>Побудова перпендикулярних прямих</vt:lpstr>
      <vt:lpstr>Відрізки, що лежать на перпендикулярних прямих, називають перпендикулярними відрізками</vt:lpstr>
      <vt:lpstr>Слайд 6</vt:lpstr>
      <vt:lpstr>Чи перетинаються прямі?</vt:lpstr>
      <vt:lpstr>Чи перетинаються прямі?</vt:lpstr>
      <vt:lpstr>Чи перетинаються прямі?</vt:lpstr>
      <vt:lpstr>Означення</vt:lpstr>
      <vt:lpstr>Відрізки, що лежать на паралельних прямих, називаються паралельними відрізками.</vt:lpstr>
      <vt:lpstr>Промені, що лежать на паралельних прямих, називаються паралельними променями.</vt:lpstr>
      <vt:lpstr>Історична довідка</vt:lpstr>
      <vt:lpstr>Якщо дві прямі  площини перпендикулярні третій прямій, то вони паралельні.</vt:lpstr>
      <vt:lpstr>Побудова паралельних прямих</vt:lpstr>
      <vt:lpstr>Паралельні прямі навколо нас</vt:lpstr>
    </vt:vector>
  </TitlesOfParts>
  <Company>NNSU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Щенникова</dc:creator>
  <cp:lastModifiedBy>1111</cp:lastModifiedBy>
  <cp:revision>94</cp:revision>
  <dcterms:created xsi:type="dcterms:W3CDTF">2003-06-27T06:37:02Z</dcterms:created>
  <dcterms:modified xsi:type="dcterms:W3CDTF">2016-11-06T16:24:14Z</dcterms:modified>
</cp:coreProperties>
</file>