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2" r:id="rId4"/>
    <p:sldId id="263" r:id="rId5"/>
    <p:sldId id="264" r:id="rId6"/>
    <p:sldId id="265" r:id="rId7"/>
    <p:sldId id="266" r:id="rId8"/>
    <p:sldId id="268" r:id="rId9"/>
    <p:sldId id="270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14700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/>
          </a:sp3d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3714752"/>
            <a:ext cx="4786346" cy="135732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B2586-B7E7-4A13-BB7B-B3EA80A2AFCA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863E1-ABDC-4D67-BA96-9CD67304D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377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FDFB4-A4D7-49DA-8DE8-9F98730CF192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BD710-2234-4AD3-B970-F803E2D6BE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257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9A172-A989-41A3-96F2-4E6CAB5C6D83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D4522-FB9D-4890-A9E9-C36467FD5A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390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2547A-9A61-48CA-AD6B-7EA5478750CC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EBCE-7F28-4B02-B5AA-31EC27D50D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532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04DD1-860D-4D06-98F7-3FF60CF52BC4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4140B-B3F2-402A-9041-67A6FFFD66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107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F0B5C-48B8-42EA-BAD9-C4D045E92AF0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4291B-F1E8-4697-B87E-597C10843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376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8A0F2-3A3A-4FC0-9FAA-618478DF78D2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161FE-5CC6-4773-A34D-8B4ECD4299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687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CCEFC-A8A7-405F-818D-CDA5B081B8A2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66E60-8F0C-4A5A-880B-28904DD35B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4594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9CC89-CB18-426D-8184-4B223B3DDF83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B0CCB-E36C-4D02-BCE9-8FD902C42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532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7EC86-4B09-46F3-86FA-4751E35EDE9C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59957-1438-4608-9B7C-89E06A699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5700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2740F-9546-418E-BF00-C9352D7DC400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2A882-5B51-4962-A5A4-B55BBB596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739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428750"/>
            <a:ext cx="8229600" cy="469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05E090-6402-45DC-8B4D-E451104B7556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1E00D1F-4C18-4B67-A6DA-DF082E5972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 w="50800"/>
          <a:solidFill>
            <a:srgbClr val="17375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rgbClr val="17375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 kern="1200">
          <a:solidFill>
            <a:srgbClr val="17375E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17375E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7375E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17375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Relationship Id="rId4" Type="http://schemas.openxmlformats.org/officeDocument/2006/relationships/slide" Target="sl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8.xml"/><Relationship Id="rId7" Type="http://schemas.openxmlformats.org/officeDocument/2006/relationships/slide" Target="slide1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19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Площі фігур</a:t>
            </a:r>
            <a:endParaRPr lang="uk-U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C00000"/>
                </a:solidFill>
              </a:rPr>
              <a:t>Площа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квадрата</a:t>
            </a:r>
            <a:endParaRPr lang="ru-RU" dirty="0"/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7524328" y="5949280"/>
            <a:ext cx="1368152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262"/>
          <a:stretch/>
        </p:blipFill>
        <p:spPr bwMode="auto">
          <a:xfrm>
            <a:off x="467544" y="1484784"/>
            <a:ext cx="2597545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2699792" y="4221088"/>
                <a:ext cx="4233354" cy="14720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221088"/>
                <a:ext cx="4233354" cy="1472000"/>
              </a:xfrm>
              <a:prstGeom prst="round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Скругленный прямоугольник 7"/>
              <p:cNvSpPr/>
              <p:nvPr/>
            </p:nvSpPr>
            <p:spPr>
              <a:xfrm>
                <a:off x="3788296" y="2211888"/>
                <a:ext cx="4233354" cy="14720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Скругленный 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8296" y="2211888"/>
                <a:ext cx="4233354" cy="1472000"/>
              </a:xfrm>
              <a:prstGeom prst="round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3729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C00000"/>
                </a:solidFill>
              </a:rPr>
              <a:t>Площа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прямокутника</a:t>
            </a:r>
            <a:endParaRPr lang="ru-RU" dirty="0"/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7524328" y="5949280"/>
            <a:ext cx="1368152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2699792" y="4221088"/>
                <a:ext cx="4233354" cy="14720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 rtlCol="0"/>
              <a:lstStyle/>
              <a:p>
                <a:pPr algn="ctr"/>
                <a14:m>
                  <m:oMath xmlns:m="http://schemas.openxmlformats.org/officeDocument/2006/math">
                    <m:r>
                      <a:rPr b="1" i="1" lang="en-US" smtClean="0" sz="3600">
                        <a:solidFill>
                          <a:srgbClr val="002060"/>
                        </a:solidFill>
                        <a:latin typeface="Cambria Math"/>
                      </a:rPr>
                      <m:t>𝑺</m:t>
                    </m:r>
                    <m:r>
                      <a:rPr b="1" i="1" lang="en-US" smtClean="0" sz="360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b="1" i="1" lang="en-US" smtClean="0" sz="3600">
                        <a:solidFill>
                          <a:srgbClr val="002060"/>
                        </a:solidFill>
                        <a:latin typeface="Cambria Math"/>
                      </a:rPr>
                      <m:t>𝒂𝒃</m:t>
                    </m:r>
                  </m:oMath>
                </a14:m>
                <a:r>
                  <a:rPr b="1" dirty="0" lang="ru-RU" smtClean="0" sz="3600">
                    <a:solidFill>
                      <a:srgbClr val="002060"/>
                    </a:solidFill>
                  </a:rPr>
                  <a:t> </a:t>
                </a:r>
                <a:endParaRPr b="1" dirty="0" lang="ru-RU" sz="360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221088"/>
                <a:ext cx="4233354" cy="1472000"/>
              </a:xfrm>
              <a:prstGeom prst="round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Скругленный прямоугольник 7"/>
              <p:cNvSpPr/>
              <p:nvPr/>
            </p:nvSpPr>
            <p:spPr>
              <a:xfrm>
                <a:off x="3788296" y="2211888"/>
                <a:ext cx="4233354" cy="14720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 rtlCol="0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b="1" i="1" lang="en-US" smtClean="0" sz="360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b="1" i="1" lang="en-US" smtClean="0" sz="360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b="1" i="1" lang="en-US" smtClean="0" sz="360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b="1" i="1" lang="en-US" smtClean="0" sz="360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b="1" i="1" lang="en-US" smtClean="0" sz="360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b="1" i="1" lang="en-US" smtClean="0" sz="360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b="1" i="1" lang="en-US" smtClean="0" sz="360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p>
                          <m:r>
                            <a:rPr b="1" i="1" lang="en-US" smtClean="0" sz="360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func>
                        <m:funcPr>
                          <m:ctrlPr>
                            <a:rPr b="1" i="1" lang="en-US" smtClean="0" sz="360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b="0" i="0" lang="en-US" smtClean="0" sz="360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b="0" i="1" lang="en-US" smtClean="0" sz="360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𝝋</m:t>
                          </m:r>
                        </m:e>
                      </m:func>
                    </m:oMath>
                  </m:oMathPara>
                </a14:m>
                <a:endParaRPr b="1" dirty="0" lang="ru-RU" sz="360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Скругленный 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8296" y="2211888"/>
                <a:ext cx="4233354" cy="1472000"/>
              </a:xfrm>
              <a:prstGeom prst="round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4"/>
          <a:stretch/>
        </p:blipFill>
        <p:spPr bwMode="auto">
          <a:xfrm>
            <a:off x="323528" y="1538440"/>
            <a:ext cx="3165938" cy="2145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8334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Площа трапеції</a:t>
            </a:r>
            <a:endParaRPr lang="uk-UA" dirty="0"/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7524328" y="5949280"/>
            <a:ext cx="1368152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Скругленный прямоугольник 7"/>
              <p:cNvSpPr/>
              <p:nvPr/>
            </p:nvSpPr>
            <p:spPr>
              <a:xfrm>
                <a:off x="3290974" y="3683518"/>
                <a:ext cx="4233354" cy="14720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𝒂</m:t>
                          </m:r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𝒉</m:t>
                      </m:r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Скругленный 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974" y="3683518"/>
                <a:ext cx="4233354" cy="1472000"/>
              </a:xfrm>
              <a:prstGeom prst="round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402" r="7989"/>
          <a:stretch/>
        </p:blipFill>
        <p:spPr bwMode="auto">
          <a:xfrm>
            <a:off x="395536" y="1412776"/>
            <a:ext cx="3090908" cy="19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2054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Задачі </a:t>
            </a:r>
            <a:r>
              <a:rPr lang="uk-UA" dirty="0" smtClean="0">
                <a:solidFill>
                  <a:srgbClr val="C00000"/>
                </a:solidFill>
              </a:rPr>
              <a:t>з</a:t>
            </a:r>
            <a:r>
              <a:rPr lang="uk-UA" dirty="0" smtClean="0">
                <a:solidFill>
                  <a:srgbClr val="C00000"/>
                </a:solidFill>
              </a:rPr>
              <a:t> розв'язанням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с двумя вырезанными противолежащими углами 3">
            <a:hlinkClick r:id="rId2" action="ppaction://hlinksldjump"/>
          </p:cNvPr>
          <p:cNvSpPr/>
          <p:nvPr/>
        </p:nvSpPr>
        <p:spPr>
          <a:xfrm>
            <a:off x="527375" y="1484784"/>
            <a:ext cx="3252537" cy="1440160"/>
          </a:xfrm>
          <a:prstGeom prst="snip2Diag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Задача 1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с двумя вырезанными противолежащими углами 4">
            <a:hlinkClick r:id="rId3" action="ppaction://hlinksldjump"/>
          </p:cNvPr>
          <p:cNvSpPr/>
          <p:nvPr/>
        </p:nvSpPr>
        <p:spPr>
          <a:xfrm>
            <a:off x="2338988" y="2880812"/>
            <a:ext cx="3252537" cy="1440160"/>
          </a:xfrm>
          <a:prstGeom prst="snip2Diag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Задача 2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с двумя вырезанными противолежащими углами 5">
            <a:hlinkClick r:id="rId4" action="ppaction://hlinksldjump"/>
          </p:cNvPr>
          <p:cNvSpPr/>
          <p:nvPr/>
        </p:nvSpPr>
        <p:spPr>
          <a:xfrm>
            <a:off x="4644008" y="4321085"/>
            <a:ext cx="3252537" cy="1440160"/>
          </a:xfrm>
          <a:prstGeom prst="snip2Diag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Задача 3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7896545" y="5949280"/>
            <a:ext cx="995935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526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251" y="1972159"/>
            <a:ext cx="2893219" cy="183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23528" y="260648"/>
            <a:ext cx="8568952" cy="1368152"/>
          </a:xfrm>
          <a:prstGeom prst="round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Знайти площу трикутника АВС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539552" y="4221088"/>
            <a:ext cx="2592288" cy="852388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Розв'язання 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3563887" y="1772816"/>
            <a:ext cx="5328593" cy="2232248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</a:rPr>
              <a:t>Катет ВС, розташований навпроти кута в 30⁰ дорівнює половині гіпотенузи, отже, ВС = 8. площа можна знайти різними способами, наприклад, за формулою</a:t>
            </a:r>
            <a:endParaRPr lang="uk-UA" sz="2000" b="1" dirty="0" smtClean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3347864" y="4221088"/>
                <a:ext cx="5400600" cy="1163836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𝑩𝑪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 ∙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𝑨𝑩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unc>
                        <m:funcPr>
                          <m:ctrlP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𝐬𝐢𝐧</m:t>
                          </m:r>
                        </m:fName>
                        <m:e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𝟔𝟎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°</m:t>
                              </m:r>
                            </m:sup>
                          </m:sSup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= 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𝟖</m:t>
                              </m:r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𝟏𝟔</m:t>
                              </m:r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𝟑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𝟑𝟐</m:t>
                          </m:r>
                          <m:rad>
                            <m:radPr>
                              <m:degHide m:val="on"/>
                              <m:ctrlP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e>
                          </m:rad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4221088"/>
                <a:ext cx="5400600" cy="1163836"/>
              </a:xfrm>
              <a:prstGeom prst="round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Управляющая кнопка: далее 9">
            <a:hlinkClick r:id="rId4" action="ppaction://hlinksldjump" highlightClick="1"/>
          </p:cNvPr>
          <p:cNvSpPr/>
          <p:nvPr/>
        </p:nvSpPr>
        <p:spPr>
          <a:xfrm>
            <a:off x="7740352" y="6021288"/>
            <a:ext cx="1152128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304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539552" y="4221088"/>
            <a:ext cx="2592288" cy="852388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Розв'язання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2832537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Стрелка вправо 2">
            <a:hlinkClick r:id="rId3" action="ppaction://hlinksldjump"/>
          </p:cNvPr>
          <p:cNvSpPr/>
          <p:nvPr/>
        </p:nvSpPr>
        <p:spPr>
          <a:xfrm>
            <a:off x="2915816" y="5877272"/>
            <a:ext cx="2880320" cy="64807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Продовження </a:t>
            </a:r>
            <a:endParaRPr lang="uk-UA" sz="2400" b="1" dirty="0">
              <a:solidFill>
                <a:srgbClr val="002060"/>
              </a:solidFill>
            </a:endParaRPr>
          </a:p>
        </p:txBody>
      </p:sp>
      <p:sp>
        <p:nvSpPr>
          <p:cNvPr id="13" name="Управляющая кнопка: далее 12">
            <a:hlinkClick r:id="rId4" action="ppaction://hlinksldjump" highlightClick="1"/>
          </p:cNvPr>
          <p:cNvSpPr/>
          <p:nvPr/>
        </p:nvSpPr>
        <p:spPr>
          <a:xfrm>
            <a:off x="7740352" y="6021288"/>
            <a:ext cx="1152128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 smtClean="0">
                <a:solidFill>
                  <a:srgbClr val="FF0000"/>
                </a:solidFill>
              </a:rPr>
              <a:t>Знайти площу круга, вписаного в прямокутну трапецію</a:t>
            </a:r>
            <a:r>
              <a:rPr lang="uk-UA" sz="2400" dirty="0" smtClean="0">
                <a:solidFill>
                  <a:srgbClr val="FF0000"/>
                </a:solidFill>
              </a:rPr>
              <a:t>, якщо синус її гострого кута дорівнює 1/7, а площа трапеції дорівнює 64</a:t>
            </a:r>
            <a:r>
              <a:rPr lang="uk-UA" sz="2400" dirty="0" smtClean="0">
                <a:solidFill>
                  <a:srgbClr val="FF0000"/>
                </a:solidFill>
              </a:rPr>
              <a:t>.</a:t>
            </a:r>
            <a:endParaRPr lang="uk-UA" sz="2400" dirty="0">
              <a:solidFill>
                <a:srgbClr val="FF0000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uk-UA" dirty="0" smtClean="0"/>
              <a:t>Шукана площа вписаного в трапецію круга дорівнює </a:t>
            </a:r>
            <a:endParaRPr lang="ru-RU" dirty="0" smtClean="0"/>
          </a:p>
          <a:p>
            <a:pPr lvl="0"/>
            <a:r>
              <a:rPr lang="ru-RU" dirty="0" err="1" smtClean="0"/>
              <a:t>Висота</a:t>
            </a:r>
            <a:r>
              <a:rPr lang="ru-RU" dirty="0" smtClean="0"/>
              <a:t> </a:t>
            </a:r>
            <a:r>
              <a:rPr lang="uk-UA" dirty="0" smtClean="0"/>
              <a:t>трапеції дорівнює </a:t>
            </a:r>
            <a:r>
              <a:rPr lang="en-US" dirty="0" smtClean="0"/>
              <a:t>2r</a:t>
            </a:r>
            <a:endParaRPr lang="ru-RU" dirty="0" smtClean="0"/>
          </a:p>
          <a:p>
            <a:pPr lvl="0"/>
            <a:r>
              <a:rPr lang="uk-UA" dirty="0" smtClean="0"/>
              <a:t>За властивістю чотирикутника, в який вписано коло, маємо </a:t>
            </a:r>
            <a:r>
              <a:rPr lang="en-US" dirty="0" smtClean="0"/>
              <a:t>AD</a:t>
            </a:r>
            <a:r>
              <a:rPr lang="ru-RU" dirty="0" smtClean="0"/>
              <a:t>+</a:t>
            </a:r>
            <a:r>
              <a:rPr lang="en-US" dirty="0" smtClean="0"/>
              <a:t>BC</a:t>
            </a:r>
            <a:r>
              <a:rPr lang="ru-RU" dirty="0" smtClean="0"/>
              <a:t>=</a:t>
            </a:r>
            <a:r>
              <a:rPr lang="en-US" dirty="0" smtClean="0"/>
              <a:t>AB</a:t>
            </a:r>
            <a:r>
              <a:rPr lang="ru-RU" dirty="0" smtClean="0"/>
              <a:t>+</a:t>
            </a:r>
            <a:r>
              <a:rPr lang="en-US" dirty="0" smtClean="0"/>
              <a:t>CD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223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алее 5">
            <a:hlinkClick r:id="rId2" action="ppaction://hlinksldjump" highlightClick="1"/>
          </p:cNvPr>
          <p:cNvSpPr/>
          <p:nvPr/>
        </p:nvSpPr>
        <p:spPr>
          <a:xfrm>
            <a:off x="7740352" y="6021288"/>
            <a:ext cx="1152128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24136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Знайти площу круга, вписаного в прямокутну трапецію, якщо синус її гострого кута дорівнює 1/7, а площа трапеції дорівнює 64.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060848"/>
            <a:ext cx="6912768" cy="3638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475656" y="170080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2060"/>
                </a:solidFill>
              </a:rPr>
              <a:t>1. В трикутнику </a:t>
            </a:r>
            <a:r>
              <a:rPr lang="en-US" sz="2400" b="1" i="1" dirty="0" smtClean="0">
                <a:solidFill>
                  <a:srgbClr val="002060"/>
                </a:solidFill>
              </a:rPr>
              <a:t>AFB </a:t>
            </a:r>
            <a:r>
              <a:rPr lang="ru-RU" sz="2400" b="1" i="1" dirty="0" smtClean="0">
                <a:solidFill>
                  <a:srgbClr val="002060"/>
                </a:solidFill>
              </a:rPr>
              <a:t>кут</a:t>
            </a:r>
            <a:endParaRPr lang="uk-UA" sz="2400" b="1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738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2074301" y="2068621"/>
            <a:ext cx="6840760" cy="2829373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400" b="1" dirty="0" smtClean="0">
                <a:solidFill>
                  <a:srgbClr val="002060"/>
                </a:solidFill>
                <a:ea typeface="Cambria Math"/>
              </a:rPr>
              <a:t>Медіана  прямокутного трикутника дорівнює половині гіпотенузи, тобто вона поділила заданий трикутник на 2 рівнобедрених трикутники з бічними сторонами 1, у одного з яких кут при вершині 60⁰, у другого 120⁰.</a:t>
            </a:r>
            <a:endParaRPr lang="uk-UA" sz="2400" b="1" dirty="0">
              <a:solidFill>
                <a:srgbClr val="002060"/>
              </a:solidFill>
              <a:ea typeface="Cambria Math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93204" y="260647"/>
            <a:ext cx="8229600" cy="1359881"/>
          </a:xfrm>
          <a:prstGeom prst="round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err="1" smtClean="0">
                <a:solidFill>
                  <a:srgbClr val="C00000"/>
                </a:solidFill>
              </a:rPr>
              <a:t>Медіана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прямокутного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трикутника</a:t>
            </a:r>
            <a:r>
              <a:rPr lang="ru-RU" sz="2400" dirty="0" smtClean="0">
                <a:solidFill>
                  <a:srgbClr val="C00000"/>
                </a:solidFill>
              </a:rPr>
              <a:t>, проведена до </a:t>
            </a:r>
            <a:r>
              <a:rPr lang="ru-RU" sz="2400" dirty="0" err="1" smtClean="0">
                <a:solidFill>
                  <a:srgbClr val="C00000"/>
                </a:solidFill>
              </a:rPr>
              <a:t>гіпотенузи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</a:rPr>
              <a:t>має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довжину</a:t>
            </a:r>
            <a:r>
              <a:rPr lang="ru-RU" sz="2400" dirty="0" smtClean="0">
                <a:solidFill>
                  <a:srgbClr val="C00000"/>
                </a:solidFill>
              </a:rPr>
              <a:t> 1 </a:t>
            </a:r>
            <a:r>
              <a:rPr lang="ru-RU" sz="2400" dirty="0" err="1" smtClean="0">
                <a:solidFill>
                  <a:srgbClr val="C00000"/>
                </a:solidFill>
              </a:rPr>
              <a:t>і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утворює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з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гіпотенузою</a:t>
            </a:r>
            <a:r>
              <a:rPr lang="ru-RU" sz="2400" dirty="0" smtClean="0">
                <a:solidFill>
                  <a:srgbClr val="C00000"/>
                </a:solidFill>
              </a:rPr>
              <a:t> кут 60⁰. </a:t>
            </a:r>
            <a:r>
              <a:rPr lang="ru-RU" sz="2400" dirty="0" err="1" smtClean="0">
                <a:solidFill>
                  <a:srgbClr val="C00000"/>
                </a:solidFill>
              </a:rPr>
              <a:t>Знайдіть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площу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трикутника</a:t>
            </a:r>
            <a:r>
              <a:rPr lang="ru-RU" sz="2400" dirty="0" smtClean="0">
                <a:solidFill>
                  <a:srgbClr val="C00000"/>
                </a:solidFill>
              </a:rPr>
              <a:t>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rId2" action="ppaction://hlinksldjump" highlightClick="1"/>
          </p:cNvPr>
          <p:cNvSpPr/>
          <p:nvPr/>
        </p:nvSpPr>
        <p:spPr>
          <a:xfrm>
            <a:off x="7740352" y="6021288"/>
            <a:ext cx="1152128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иугольник 6"/>
          <p:cNvSpPr/>
          <p:nvPr/>
        </p:nvSpPr>
        <p:spPr>
          <a:xfrm>
            <a:off x="251520" y="1772816"/>
            <a:ext cx="2592288" cy="57606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Розв'язання </a:t>
            </a:r>
            <a:endParaRPr lang="uk-UA" sz="3200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085184"/>
            <a:ext cx="554461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6498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Задачі для </a:t>
            </a:r>
            <a:r>
              <a:rPr lang="uk-UA" sz="3600" dirty="0" err="1" smtClean="0">
                <a:solidFill>
                  <a:srgbClr val="C00000"/>
                </a:solidFill>
              </a:rPr>
              <a:t>самостіної</a:t>
            </a:r>
            <a:r>
              <a:rPr lang="uk-UA" sz="3600" dirty="0" smtClean="0">
                <a:solidFill>
                  <a:srgbClr val="C00000"/>
                </a:solidFill>
              </a:rPr>
              <a:t> роботи</a:t>
            </a:r>
            <a:endParaRPr lang="uk-UA" sz="3600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268760"/>
            <a:ext cx="8424936" cy="1512168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Знайти площу круга, вписаного в рівнобедрену трапецію з площею, рівною 8, якщо бічна сторона трапеції в 2 рази більше її висоти.</a:t>
            </a:r>
            <a:endParaRPr lang="uk-UA" sz="2400" b="1" dirty="0">
              <a:solidFill>
                <a:schemeClr val="tx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156176" y="2390354"/>
            <a:ext cx="2520280" cy="75061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</a:rPr>
              <a:t>Відповідь</a:t>
            </a:r>
            <a:endParaRPr lang="ru-RU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Овал 5"/>
              <p:cNvSpPr/>
              <p:nvPr/>
            </p:nvSpPr>
            <p:spPr>
              <a:xfrm>
                <a:off x="29010" y="2033992"/>
                <a:ext cx="1080120" cy="864096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sz="54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6" name="Овал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0" y="2033992"/>
                <a:ext cx="1080120" cy="864096"/>
              </a:xfrm>
              <a:prstGeom prst="ellipse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Скругленный прямоугольник 8"/>
          <p:cNvSpPr/>
          <p:nvPr/>
        </p:nvSpPr>
        <p:spPr>
          <a:xfrm>
            <a:off x="531434" y="3063130"/>
            <a:ext cx="8424936" cy="1512168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Площа рівнобічної трапеції дорівнює 96,  діагональ трапеції є бісектрисою тупого кута. Довжина меншої основи дорівнює 3. Знайти периметр трапеції.</a:t>
            </a:r>
            <a:endParaRPr lang="uk-UA" sz="2400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6379196" y="4274690"/>
            <a:ext cx="2448272" cy="72008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Відповідь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95536" y="4149080"/>
            <a:ext cx="1080120" cy="97130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42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6699315" y="5789937"/>
            <a:ext cx="1944216" cy="62068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</a:rPr>
              <a:t>Відповідь</a:t>
            </a:r>
            <a:endParaRPr lang="uk-UA" sz="3200" b="1" dirty="0">
              <a:solidFill>
                <a:srgbClr val="C00000"/>
              </a:solidFill>
            </a:endParaRPr>
          </a:p>
        </p:txBody>
      </p:sp>
      <p:sp>
        <p:nvSpPr>
          <p:cNvPr id="13" name="Управляющая кнопка: далее 12">
            <a:hlinkClick r:id="rId3" action="ppaction://hlinksldjump" highlightClick="1"/>
          </p:cNvPr>
          <p:cNvSpPr/>
          <p:nvPr/>
        </p:nvSpPr>
        <p:spPr>
          <a:xfrm>
            <a:off x="7603332" y="6410625"/>
            <a:ext cx="1540668" cy="4473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331640" y="4869161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+mn-lt"/>
              </a:rPr>
              <a:t>Сторона квадрата, вписаного в коло, відтинає сегмент площею </a:t>
            </a:r>
            <a:r>
              <a:rPr lang="uk-UA" sz="2400" b="1" dirty="0" smtClean="0">
                <a:latin typeface="+mn-lt"/>
              </a:rPr>
              <a:t>.           . Знайти </a:t>
            </a:r>
            <a:r>
              <a:rPr lang="uk-UA" sz="2400" b="1" dirty="0" smtClean="0">
                <a:latin typeface="+mn-lt"/>
              </a:rPr>
              <a:t>відношення площі круга до площі квадрата. </a:t>
            </a:r>
            <a:endParaRPr lang="ru-RU" sz="2400" b="1" dirty="0">
              <a:latin typeface="+mn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5301208"/>
            <a:ext cx="71323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Овал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55776" y="5927246"/>
            <a:ext cx="1080120" cy="836712"/>
          </a:xfrm>
          <a:prstGeom prst="ellipse">
            <a:avLst/>
          </a:prstGeom>
          <a:blipFill rotWithShape="1">
            <a:blip r:embed="rId5" cstate="print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53989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Площі </a:t>
            </a:r>
            <a:r>
              <a:rPr lang="uk-UA" dirty="0" smtClean="0">
                <a:solidFill>
                  <a:srgbClr val="FF0000"/>
                </a:solidFill>
              </a:rPr>
              <a:t>фігур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с двумя вырезанными противолежащими углами 3">
            <a:hlinkClick r:id="rId2" action="ppaction://hlinksldjump"/>
          </p:cNvPr>
          <p:cNvSpPr/>
          <p:nvPr/>
        </p:nvSpPr>
        <p:spPr>
          <a:xfrm>
            <a:off x="611560" y="1479981"/>
            <a:ext cx="3096344" cy="1800200"/>
          </a:xfrm>
          <a:prstGeom prst="snip2Diag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</a:rPr>
              <a:t>Основні теоретичні дані</a:t>
            </a:r>
            <a:endParaRPr lang="uk-UA" sz="28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с двумя вырезанными противолежащими углами 4">
            <a:hlinkClick r:id="rId3" action="ppaction://hlinksldjump"/>
          </p:cNvPr>
          <p:cNvSpPr/>
          <p:nvPr/>
        </p:nvSpPr>
        <p:spPr>
          <a:xfrm>
            <a:off x="3419872" y="2512827"/>
            <a:ext cx="3096344" cy="1800200"/>
          </a:xfrm>
          <a:prstGeom prst="snip2Diag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</a:rPr>
              <a:t>Задачі з розв'язанням</a:t>
            </a:r>
            <a:endParaRPr lang="uk-UA" sz="28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с двумя вырезанными противолежащими углами 5">
            <a:hlinkClick r:id="rId4" action="ppaction://hlinksldjump"/>
          </p:cNvPr>
          <p:cNvSpPr/>
          <p:nvPr/>
        </p:nvSpPr>
        <p:spPr>
          <a:xfrm>
            <a:off x="5076056" y="4077072"/>
            <a:ext cx="3420420" cy="1800200"/>
          </a:xfrm>
          <a:prstGeom prst="snip2Diag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</a:rPr>
              <a:t>Задачі для самостійної роботи</a:t>
            </a:r>
            <a:endParaRPr lang="uk-UA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5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uk-UA" dirty="0" smtClean="0">
                <a:solidFill>
                  <a:srgbClr val="C00000"/>
                </a:solidFill>
              </a:rPr>
              <a:t>Основні теоретичні дані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971600" y="1628800"/>
            <a:ext cx="2952328" cy="11521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Площа трикутника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4626240" y="1595948"/>
            <a:ext cx="3672408" cy="11521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Площа паралелограма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>
            <a:hlinkClick r:id="rId4" action="ppaction://hlinksldjump"/>
          </p:cNvPr>
          <p:cNvSpPr/>
          <p:nvPr/>
        </p:nvSpPr>
        <p:spPr>
          <a:xfrm>
            <a:off x="971600" y="3111033"/>
            <a:ext cx="2952328" cy="11521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Площа </a:t>
            </a:r>
          </a:p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ромба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>
            <a:hlinkClick r:id="rId5" action="ppaction://hlinksldjump"/>
          </p:cNvPr>
          <p:cNvSpPr/>
          <p:nvPr/>
        </p:nvSpPr>
        <p:spPr>
          <a:xfrm>
            <a:off x="4986280" y="3111033"/>
            <a:ext cx="2952328" cy="11521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Площа квадрата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>
            <a:hlinkClick r:id="rId6" action="ppaction://hlinksldjump"/>
          </p:cNvPr>
          <p:cNvSpPr/>
          <p:nvPr/>
        </p:nvSpPr>
        <p:spPr>
          <a:xfrm>
            <a:off x="1259632" y="4581128"/>
            <a:ext cx="2952328" cy="11521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Площа трапеції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>
            <a:hlinkClick r:id="rId7" action="ppaction://hlinksldjump"/>
          </p:cNvPr>
          <p:cNvSpPr/>
          <p:nvPr/>
        </p:nvSpPr>
        <p:spPr>
          <a:xfrm>
            <a:off x="4788024" y="4581128"/>
            <a:ext cx="3510624" cy="11521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Площа прямокутника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11" name="Управляющая кнопка: назад 10">
            <a:hlinkClick r:id="rId8" action="ppaction://hlinksldjump" highlightClick="1"/>
          </p:cNvPr>
          <p:cNvSpPr/>
          <p:nvPr/>
        </p:nvSpPr>
        <p:spPr>
          <a:xfrm>
            <a:off x="7596336" y="6021288"/>
            <a:ext cx="1080120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Площа трикутника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с двумя вырезанными противолежащими углами 3">
            <a:hlinkClick r:id="rId2" action="ppaction://hlinksldjump"/>
          </p:cNvPr>
          <p:cNvSpPr/>
          <p:nvPr/>
        </p:nvSpPr>
        <p:spPr>
          <a:xfrm>
            <a:off x="395536" y="1420987"/>
            <a:ext cx="3096344" cy="1800200"/>
          </a:xfrm>
          <a:prstGeom prst="snip2Diag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</a:rPr>
              <a:t>Довільний трикутник</a:t>
            </a:r>
            <a:endParaRPr lang="uk-UA" sz="28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с двумя вырезанными противолежащими углами 4">
            <a:hlinkClick r:id="rId3" action="ppaction://hlinksldjump"/>
          </p:cNvPr>
          <p:cNvSpPr/>
          <p:nvPr/>
        </p:nvSpPr>
        <p:spPr>
          <a:xfrm>
            <a:off x="3059832" y="2636912"/>
            <a:ext cx="3096344" cy="1800200"/>
          </a:xfrm>
          <a:prstGeom prst="snip2Diag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</a:rPr>
              <a:t>Прямокутний  трикутник</a:t>
            </a:r>
            <a:endParaRPr lang="uk-UA" sz="28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с двумя вырезанными противолежащими углами 5">
            <a:hlinkClick r:id="rId4" action="ppaction://hlinksldjump"/>
          </p:cNvPr>
          <p:cNvSpPr/>
          <p:nvPr/>
        </p:nvSpPr>
        <p:spPr>
          <a:xfrm>
            <a:off x="5436096" y="4077072"/>
            <a:ext cx="3096344" cy="1800200"/>
          </a:xfrm>
          <a:prstGeom prst="snip2Diag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</a:rPr>
              <a:t>Рівносторонній трикутник</a:t>
            </a:r>
            <a:endParaRPr lang="uk-UA" sz="2800" b="1" dirty="0">
              <a:solidFill>
                <a:srgbClr val="002060"/>
              </a:solidFill>
            </a:endParaRPr>
          </a:p>
        </p:txBody>
      </p:sp>
      <p:sp>
        <p:nvSpPr>
          <p:cNvPr id="7" name="Управляющая кнопка: назад 6">
            <a:hlinkClick r:id="rId5" action="ppaction://hlinksldjump" highlightClick="1"/>
          </p:cNvPr>
          <p:cNvSpPr/>
          <p:nvPr/>
        </p:nvSpPr>
        <p:spPr>
          <a:xfrm>
            <a:off x="7596336" y="6021288"/>
            <a:ext cx="1080120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306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Довільний трикутник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039" y="1400180"/>
            <a:ext cx="314427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3707904" y="1400180"/>
                <a:ext cx="1944216" cy="1008113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𝒂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1400180"/>
                <a:ext cx="1944216" cy="1008113"/>
              </a:xfrm>
              <a:prstGeom prst="round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Скругленный прямоугольник 7"/>
              <p:cNvSpPr/>
              <p:nvPr/>
            </p:nvSpPr>
            <p:spPr>
              <a:xfrm>
                <a:off x="5896803" y="1400180"/>
                <a:ext cx="2532520" cy="1008113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𝒂𝒃</m:t>
                      </m:r>
                      <m:func>
                        <m:funcPr>
                          <m:ctrl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Скругленный 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803" y="1400180"/>
                <a:ext cx="2532520" cy="1008113"/>
              </a:xfrm>
              <a:prstGeom prst="round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3714860" y="2708920"/>
                <a:ext cx="1944216" cy="1008113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/>
                      </a:rPr>
                      <m:t>𝑺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</a:rPr>
                  <a:t> pr</a:t>
                </a:r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860" y="2708920"/>
                <a:ext cx="1944216" cy="1008113"/>
              </a:xfrm>
              <a:prstGeom prst="round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6190955" y="2708920"/>
                <a:ext cx="1944216" cy="1008113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𝒂𝒃𝒄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0955" y="2708920"/>
                <a:ext cx="1944216" cy="1008113"/>
              </a:xfrm>
              <a:prstGeom prst="round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3416505" y="4136483"/>
                <a:ext cx="5328592" cy="1008113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𝒑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𝒑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𝒑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𝒑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𝒄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Скругленный 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505" y="4136483"/>
                <a:ext cx="5328592" cy="1008113"/>
              </a:xfrm>
              <a:prstGeom prst="round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Управляющая кнопка: далее 4">
            <a:hlinkClick r:id="rId8" action="ppaction://hlinksldjump" highlightClick="1"/>
          </p:cNvPr>
          <p:cNvSpPr/>
          <p:nvPr/>
        </p:nvSpPr>
        <p:spPr>
          <a:xfrm>
            <a:off x="7884368" y="5877272"/>
            <a:ext cx="860729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61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Прямокутний  </a:t>
            </a:r>
            <a:r>
              <a:rPr lang="uk-UA" dirty="0" smtClean="0">
                <a:solidFill>
                  <a:srgbClr val="FF0000"/>
                </a:solidFill>
              </a:rPr>
              <a:t>трикутник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872" t="8270" r="19098"/>
          <a:stretch/>
        </p:blipFill>
        <p:spPr bwMode="auto">
          <a:xfrm>
            <a:off x="467544" y="1412776"/>
            <a:ext cx="2905433" cy="21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Скругленный прямоугольник 4"/>
              <p:cNvSpPr/>
              <p:nvPr/>
            </p:nvSpPr>
            <p:spPr>
              <a:xfrm>
                <a:off x="1475656" y="4005064"/>
                <a:ext cx="2808312" cy="1523211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𝒄</m:t>
                      </m:r>
                      <m:sSub>
                        <m:sSub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𝒄</m:t>
                          </m:r>
                        </m:sub>
                      </m:sSub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5" name="Скругленный 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005064"/>
                <a:ext cx="2808312" cy="1523211"/>
              </a:xfrm>
              <a:prstGeom prst="round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Скругленный прямоугольник 7"/>
              <p:cNvSpPr/>
              <p:nvPr/>
            </p:nvSpPr>
            <p:spPr>
              <a:xfrm>
                <a:off x="4752020" y="4005064"/>
                <a:ext cx="2808312" cy="1523211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𝒂𝒃</m:t>
                      </m:r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Скругленный 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4005064"/>
                <a:ext cx="2808312" cy="1523211"/>
              </a:xfrm>
              <a:prstGeom prst="round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Управляющая кнопка: далее 8">
            <a:hlinkClick r:id="rId5" action="ppaction://hlinksldjump" highlightClick="1"/>
          </p:cNvPr>
          <p:cNvSpPr/>
          <p:nvPr/>
        </p:nvSpPr>
        <p:spPr>
          <a:xfrm>
            <a:off x="7884368" y="5877272"/>
            <a:ext cx="860729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067944" y="1556792"/>
            <a:ext cx="40324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solidFill>
                  <a:srgbClr val="002060"/>
                </a:solidFill>
              </a:rPr>
              <a:t>Нехай а,в-катети,</a:t>
            </a:r>
          </a:p>
          <a:p>
            <a:pPr algn="ctr"/>
            <a:r>
              <a:rPr lang="uk-UA" sz="2800" b="1" i="1" dirty="0" smtClean="0">
                <a:solidFill>
                  <a:srgbClr val="002060"/>
                </a:solidFill>
              </a:rPr>
              <a:t>с</a:t>
            </a:r>
            <a:r>
              <a:rPr lang="uk-UA" sz="2800" b="1" i="1" dirty="0" smtClean="0">
                <a:solidFill>
                  <a:srgbClr val="002060"/>
                </a:solidFill>
              </a:rPr>
              <a:t> – гіпотенуза,</a:t>
            </a:r>
          </a:p>
          <a:p>
            <a:pPr algn="ctr"/>
            <a:r>
              <a:rPr lang="uk-UA" sz="2800" b="1" i="1" dirty="0" smtClean="0">
                <a:solidFill>
                  <a:srgbClr val="002060"/>
                </a:solidFill>
              </a:rPr>
              <a:t>в</a:t>
            </a:r>
            <a:r>
              <a:rPr lang="uk-UA" sz="2800" b="1" i="1" dirty="0" smtClean="0">
                <a:solidFill>
                  <a:srgbClr val="002060"/>
                </a:solidFill>
              </a:rPr>
              <a:t>исота, опущена на гіпотенузу </a:t>
            </a:r>
            <a:r>
              <a:rPr lang="en-US" sz="2800" b="1" i="1" dirty="0" smtClean="0">
                <a:solidFill>
                  <a:srgbClr val="002060"/>
                </a:solidFill>
              </a:rPr>
              <a:t>-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h</a:t>
            </a:r>
            <a:r>
              <a:rPr lang="en-US" sz="2800" b="1" i="1" baseline="-25000" dirty="0" err="1" smtClean="0">
                <a:solidFill>
                  <a:srgbClr val="002060"/>
                </a:solidFill>
              </a:rPr>
              <a:t>c</a:t>
            </a:r>
            <a:r>
              <a:rPr lang="en-US" sz="2800" b="1" i="1" baseline="-25000" dirty="0" smtClean="0">
                <a:solidFill>
                  <a:srgbClr val="002060"/>
                </a:solidFill>
              </a:rPr>
              <a:t> </a:t>
            </a:r>
            <a:endParaRPr lang="ru-RU" sz="2800" b="1" i="1" dirty="0" smtClean="0">
              <a:solidFill>
                <a:srgbClr val="002060"/>
              </a:solidFill>
            </a:endParaRPr>
          </a:p>
          <a:p>
            <a:pPr algn="ctr"/>
            <a:endParaRPr lang="uk-UA" sz="2800" b="1" i="1" dirty="0" smtClean="0">
              <a:solidFill>
                <a:srgbClr val="002060"/>
              </a:solidFill>
            </a:endParaRPr>
          </a:p>
          <a:p>
            <a:pPr algn="ctr"/>
            <a:endParaRPr lang="uk-UA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631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Рівносторонній трикутник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3" y="1700808"/>
            <a:ext cx="2963371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Скругленный прямоугольник 5"/>
              <p:cNvSpPr/>
              <p:nvPr/>
            </p:nvSpPr>
            <p:spPr>
              <a:xfrm>
                <a:off x="4788024" y="2689388"/>
                <a:ext cx="3240360" cy="2027267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Скругленный 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689388"/>
                <a:ext cx="3240360" cy="2027267"/>
              </a:xfrm>
              <a:prstGeom prst="round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7884368" y="5877272"/>
            <a:ext cx="860729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469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C00000"/>
                </a:solidFill>
              </a:rPr>
              <a:t>Площа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паралелограма</a:t>
            </a:r>
            <a:endParaRPr lang="ru-RU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56" r="7356"/>
          <a:stretch/>
        </p:blipFill>
        <p:spPr bwMode="auto">
          <a:xfrm>
            <a:off x="467544" y="1340768"/>
            <a:ext cx="4011562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Скругленный прямоугольник 5"/>
              <p:cNvSpPr/>
              <p:nvPr/>
            </p:nvSpPr>
            <p:spPr>
              <a:xfrm>
                <a:off x="2858926" y="4722201"/>
                <a:ext cx="4233354" cy="14720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func>
                        <m:func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𝝋</m:t>
                          </m:r>
                        </m:e>
                      </m:func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Скругленный 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926" y="4722201"/>
                <a:ext cx="4233354" cy="1472000"/>
              </a:xfrm>
              <a:prstGeom prst="round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5073056" y="3068960"/>
                <a:ext cx="3240360" cy="14720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𝒂𝒃</m:t>
                      </m:r>
                      <m:func>
                        <m:func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056" y="3068960"/>
                <a:ext cx="3240360" cy="1472000"/>
              </a:xfrm>
              <a:prstGeom prst="round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Скругленный прямоугольник 7"/>
              <p:cNvSpPr/>
              <p:nvPr/>
            </p:nvSpPr>
            <p:spPr>
              <a:xfrm>
                <a:off x="5168627" y="1385090"/>
                <a:ext cx="3240360" cy="1251822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𝒂</m:t>
                      </m:r>
                      <m:sSub>
                        <m:sSub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Скругленный 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627" y="1385090"/>
                <a:ext cx="3240360" cy="1251822"/>
              </a:xfrm>
              <a:prstGeom prst="round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Управляющая кнопка: далее 3">
            <a:hlinkClick r:id="rId6" action="ppaction://hlinksldjump" highlightClick="1"/>
          </p:cNvPr>
          <p:cNvSpPr/>
          <p:nvPr/>
        </p:nvSpPr>
        <p:spPr>
          <a:xfrm>
            <a:off x="7524328" y="5949280"/>
            <a:ext cx="1368152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43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C00000"/>
                </a:solidFill>
              </a:rPr>
              <a:t>Площа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ромба</a:t>
            </a:r>
            <a:endParaRPr lang="ru-RU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56" r="7356"/>
          <a:stretch/>
        </p:blipFill>
        <p:spPr bwMode="auto">
          <a:xfrm>
            <a:off x="467544" y="1340768"/>
            <a:ext cx="4011562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Скругленный прямоугольник 5"/>
              <p:cNvSpPr/>
              <p:nvPr/>
            </p:nvSpPr>
            <p:spPr>
              <a:xfrm>
                <a:off x="2858926" y="4722201"/>
                <a:ext cx="4233354" cy="14720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Скругленный 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926" y="4722201"/>
                <a:ext cx="4233354" cy="1472000"/>
              </a:xfrm>
              <a:prstGeom prst="round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5073056" y="3068960"/>
                <a:ext cx="3240360" cy="14720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func>
                        <m:func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056" y="3068960"/>
                <a:ext cx="3240360" cy="1472000"/>
              </a:xfrm>
              <a:prstGeom prst="round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Скругленный прямоугольник 7"/>
              <p:cNvSpPr/>
              <p:nvPr/>
            </p:nvSpPr>
            <p:spPr>
              <a:xfrm>
                <a:off x="5168627" y="1385090"/>
                <a:ext cx="3240360" cy="1251822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𝒂</m:t>
                      </m:r>
                      <m:sSub>
                        <m:sSub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Скругленный 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627" y="1385090"/>
                <a:ext cx="3240360" cy="1251822"/>
              </a:xfrm>
              <a:prstGeom prst="round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Управляющая кнопка: далее 3">
            <a:hlinkClick r:id="rId6" action="ppaction://hlinksldjump" highlightClick="1"/>
          </p:cNvPr>
          <p:cNvSpPr/>
          <p:nvPr/>
        </p:nvSpPr>
        <p:spPr>
          <a:xfrm>
            <a:off x="7524328" y="5949280"/>
            <a:ext cx="1368152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511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МАТЕМ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МАТЕМ</Template>
  <TotalTime>253</TotalTime>
  <Words>328</Words>
  <Application>Microsoft Office PowerPoint</Application>
  <PresentationFormat>Экран (4:3)</PresentationFormat>
  <Paragraphs>76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Презентация МАТЕМ</vt:lpstr>
      <vt:lpstr>Площі фігур</vt:lpstr>
      <vt:lpstr>Площі фігур</vt:lpstr>
      <vt:lpstr>Основні теоретичні дані</vt:lpstr>
      <vt:lpstr>Площа трикутника</vt:lpstr>
      <vt:lpstr>Довільний трикутник </vt:lpstr>
      <vt:lpstr>Прямокутний  трикутник </vt:lpstr>
      <vt:lpstr>Рівносторонній трикутник </vt:lpstr>
      <vt:lpstr>Площа паралелограма</vt:lpstr>
      <vt:lpstr>Площа ромба</vt:lpstr>
      <vt:lpstr>Площа квадрата</vt:lpstr>
      <vt:lpstr>Площа прямокутника</vt:lpstr>
      <vt:lpstr>Площа трапеції</vt:lpstr>
      <vt:lpstr>Задачі з розв'язанням</vt:lpstr>
      <vt:lpstr>Слайд 14</vt:lpstr>
      <vt:lpstr>Знайти площу круга, вписаного в прямокутну трапецію, якщо синус її гострого кута дорівнює 1/7, а площа трапеції дорівнює 64.</vt:lpstr>
      <vt:lpstr>Знайти площу круга, вписаного в прямокутну трапецію, якщо синус її гострого кута дорівнює 1/7, а площа трапеції дорівнює 64.</vt:lpstr>
      <vt:lpstr>Медіана прямокутного трикутника, проведена до гіпотенузи, має довжину 1 і утворює з гіпотенузою кут 60⁰. Знайдіть площу трикутника.</vt:lpstr>
      <vt:lpstr>Задачі для самостіної роботи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Admin</cp:lastModifiedBy>
  <cp:revision>36</cp:revision>
  <dcterms:created xsi:type="dcterms:W3CDTF">2011-07-11T17:23:27Z</dcterms:created>
  <dcterms:modified xsi:type="dcterms:W3CDTF">2016-04-27T16:59:04Z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1014831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