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72" r:id="rId5"/>
    <p:sldId id="29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7" r:id="rId16"/>
    <p:sldId id="278" r:id="rId17"/>
    <p:sldId id="279" r:id="rId18"/>
    <p:sldId id="280" r:id="rId19"/>
    <p:sldId id="281" r:id="rId20"/>
    <p:sldId id="287" r:id="rId21"/>
    <p:sldId id="288" r:id="rId22"/>
    <p:sldId id="26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BB05A5"/>
    <a:srgbClr val="F967FD"/>
    <a:srgbClr val="A50021"/>
    <a:srgbClr val="9F0D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0BEC-BE78-4C48-B46B-5FA02D6A7C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189A-F42D-4F38-B2E8-D1AE505E2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Microsoft_Office_Word3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21.xml"/><Relationship Id="rId4" Type="http://schemas.openxmlformats.org/officeDocument/2006/relationships/package" Target="../embeddings/_________Microsoft_Office_Word4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5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mki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87497" y="1571612"/>
          <a:ext cx="7287325" cy="2928958"/>
        </p:xfrm>
        <a:graphic>
          <a:graphicData uri="http://schemas.openxmlformats.org/presentationml/2006/ole">
            <p:oleObj spid="_x0000_s1027" name="Документ" r:id="rId4" imgW="6102607" imgH="2452403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72132" y="5286388"/>
            <a:ext cx="2571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chemeClr val="accent2">
                    <a:lumMod val="75000"/>
                  </a:schemeClr>
                </a:solidFill>
              </a:rPr>
              <a:t>6клас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184"/>
            <a:ext cx="9144000" cy="6777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571472" y="500042"/>
          <a:ext cx="8143932" cy="5857916"/>
        </p:xfrm>
        <a:graphic>
          <a:graphicData uri="http://schemas.openxmlformats.org/presentationml/2006/ole">
            <p:oleObj spid="_x0000_s21507" name="Документ" r:id="rId4" imgW="5248206" imgH="306685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B050"/>
                </a:solidFill>
              </a:rPr>
              <a:t>Що пропущено в даних виразах?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2071678"/>
            <a:ext cx="57864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7200" b="1" dirty="0" smtClean="0"/>
              <a:t>6а  -  …  = -3а 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572008"/>
            <a:ext cx="114300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3а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4286256"/>
            <a:ext cx="1357322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9а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4714884"/>
            <a:ext cx="1643074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12а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01 0.01574 L -0.31701 -0.317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Що пропущено в даному  виразі?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357430"/>
            <a:ext cx="82868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7200" b="1" dirty="0" smtClean="0"/>
              <a:t>6х  -   …  -13х = -7х - 9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4357694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</a:rPr>
              <a:t>9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4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714752"/>
            <a:ext cx="3000396" cy="30132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8 0.02639 L -0.07968 -0.3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B050"/>
                </a:solidFill>
              </a:rPr>
              <a:t>Що пропущено в даному виразі?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85992"/>
            <a:ext cx="778674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b="1" dirty="0" smtClean="0"/>
              <a:t>-9х - …+15х + 1 – 4х = … -2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500063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2х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714884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-3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4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429000"/>
            <a:ext cx="3000396" cy="31710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98 -0.01597 L -0.16198 -0.3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5764 L 0.26997 -0.39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9F0DE1"/>
                </a:solidFill>
              </a:rPr>
              <a:t>Звести подібні доданки.</a:t>
            </a:r>
            <a:endParaRPr lang="ru-RU" sz="4800" b="1" i="1" dirty="0">
              <a:solidFill>
                <a:srgbClr val="9F0DE1"/>
              </a:solidFill>
            </a:endParaRPr>
          </a:p>
        </p:txBody>
      </p:sp>
      <p:pic>
        <p:nvPicPr>
          <p:cNvPr id="4" name="Рисунок 3" descr="зол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894" y="1571612"/>
            <a:ext cx="1931966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1857364"/>
            <a:ext cx="507209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A50021"/>
                </a:solidFill>
              </a:rPr>
              <a:t>-2-5х+6х-1=</a:t>
            </a:r>
            <a:endParaRPr lang="ru-RU" sz="7200" b="1" i="1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42900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  <a:hlinkClick r:id="rId3" action="ppaction://hlinksldjump"/>
              </a:rPr>
              <a:t>А</a:t>
            </a:r>
            <a:r>
              <a:rPr lang="uk-UA" sz="6000" b="1" i="1" dirty="0" smtClean="0">
                <a:solidFill>
                  <a:srgbClr val="00B050"/>
                </a:solidFill>
              </a:rPr>
              <a:t>)  </a:t>
            </a:r>
            <a:r>
              <a:rPr lang="uk-UA" sz="6000" b="1" i="1" dirty="0" smtClean="0">
                <a:solidFill>
                  <a:schemeClr val="accent2">
                    <a:lumMod val="50000"/>
                  </a:schemeClr>
                </a:solidFill>
              </a:rPr>
              <a:t>х-3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429000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  <a:hlinkClick r:id="rId4" action="ppaction://hlinksldjump"/>
              </a:rPr>
              <a:t>Б</a:t>
            </a:r>
            <a:r>
              <a:rPr lang="uk-UA" sz="6000" b="1" i="1" dirty="0" smtClean="0">
                <a:solidFill>
                  <a:srgbClr val="00B050"/>
                </a:solidFill>
              </a:rPr>
              <a:t>)  </a:t>
            </a:r>
            <a:r>
              <a:rPr lang="uk-UA" sz="6000" b="1" i="1" dirty="0" smtClean="0">
                <a:solidFill>
                  <a:schemeClr val="accent2">
                    <a:lumMod val="50000"/>
                  </a:schemeClr>
                </a:solidFill>
              </a:rPr>
              <a:t>11х - 3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85776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  <a:hlinkClick r:id="rId4" action="ppaction://hlinksldjump"/>
              </a:rPr>
              <a:t>В</a:t>
            </a:r>
            <a:r>
              <a:rPr lang="uk-UA" sz="6000" b="1" i="1" dirty="0" smtClean="0">
                <a:solidFill>
                  <a:srgbClr val="00B050"/>
                </a:solidFill>
              </a:rPr>
              <a:t>)  </a:t>
            </a:r>
            <a:r>
              <a:rPr lang="uk-UA" sz="6000" b="1" i="1" dirty="0" smtClean="0">
                <a:solidFill>
                  <a:schemeClr val="accent2">
                    <a:lumMod val="50000"/>
                  </a:schemeClr>
                </a:solidFill>
              </a:rPr>
              <a:t>х+1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929198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</a:rPr>
              <a:t>Г</a:t>
            </a:r>
            <a:r>
              <a:rPr lang="uk-UA" sz="6000" b="1" i="1" dirty="0" smtClean="0">
                <a:solidFill>
                  <a:srgbClr val="00B050"/>
                </a:solidFill>
                <a:hlinkClick r:id="rId4" action="ppaction://hlinksldjump"/>
              </a:rPr>
              <a:t>)</a:t>
            </a:r>
            <a:r>
              <a:rPr lang="uk-UA" sz="6000" b="1" i="1" dirty="0" smtClean="0">
                <a:solidFill>
                  <a:srgbClr val="00B050"/>
                </a:solidFill>
              </a:rPr>
              <a:t> </a:t>
            </a:r>
            <a:r>
              <a:rPr lang="uk-UA" sz="6000" b="1" i="1" dirty="0" smtClean="0">
                <a:solidFill>
                  <a:schemeClr val="accent2">
                    <a:lumMod val="50000"/>
                  </a:schemeClr>
                </a:solidFill>
              </a:rPr>
              <a:t>–х -3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00FF"/>
                </a:solidFill>
              </a:rPr>
              <a:t>Звести подібні доданки.</a:t>
            </a:r>
            <a:endParaRPr lang="ru-RU" sz="4800" b="1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карлс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785926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1571612"/>
            <a:ext cx="50006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BB05A5"/>
                </a:solidFill>
              </a:rPr>
              <a:t>-4</a:t>
            </a:r>
            <a:r>
              <a:rPr lang="en-US" sz="7200" b="1" i="1" dirty="0" smtClean="0">
                <a:solidFill>
                  <a:srgbClr val="BB05A5"/>
                </a:solidFill>
              </a:rPr>
              <a:t>a+2-7a-5 =</a:t>
            </a:r>
            <a:endParaRPr lang="ru-RU" sz="7200" b="1" i="1" dirty="0">
              <a:solidFill>
                <a:srgbClr val="BB05A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57200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A50021"/>
                </a:solidFill>
                <a:hlinkClick r:id="rId3" action="ppaction://hlinksldjump"/>
              </a:rPr>
              <a:t>B</a:t>
            </a:r>
            <a:r>
              <a:rPr lang="en-US" sz="6000" b="1" i="1" dirty="0" smtClean="0">
                <a:solidFill>
                  <a:srgbClr val="A50021"/>
                </a:solidFill>
              </a:rPr>
              <a:t>)  </a:t>
            </a:r>
            <a:r>
              <a:rPr lang="en-US" sz="6000" b="1" i="1" dirty="0" smtClean="0"/>
              <a:t>-11a-3</a:t>
            </a:r>
            <a:endParaRPr lang="ru-RU" sz="6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786058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A50021"/>
                </a:solidFill>
                <a:hlinkClick r:id="rId4" action="ppaction://hlinksldjump"/>
              </a:rPr>
              <a:t>A</a:t>
            </a:r>
            <a:r>
              <a:rPr lang="en-US" sz="6000" b="1" i="1" dirty="0" smtClean="0">
                <a:solidFill>
                  <a:srgbClr val="A50021"/>
                </a:solidFill>
              </a:rPr>
              <a:t>)   </a:t>
            </a:r>
            <a:r>
              <a:rPr lang="en-US" sz="6000" b="1" i="1" dirty="0" smtClean="0"/>
              <a:t>-11a+3</a:t>
            </a:r>
            <a:endParaRPr lang="ru-RU" sz="6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929066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A50021"/>
                </a:solidFill>
                <a:hlinkClick r:id="rId4" action="ppaction://hlinksldjump"/>
              </a:rPr>
              <a:t>Б</a:t>
            </a:r>
            <a:r>
              <a:rPr lang="uk-UA" sz="6000" b="1" i="1" dirty="0" smtClean="0">
                <a:solidFill>
                  <a:srgbClr val="A50021"/>
                </a:solidFill>
              </a:rPr>
              <a:t>)  </a:t>
            </a:r>
            <a:r>
              <a:rPr lang="en-US" sz="6000" b="1" i="1" dirty="0" smtClean="0"/>
              <a:t>-3a-3</a:t>
            </a:r>
            <a:endParaRPr lang="ru-RU" sz="6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5357826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A50021"/>
                </a:solidFill>
                <a:hlinkClick r:id="rId4" action="ppaction://hlinksldjump"/>
              </a:rPr>
              <a:t>Г</a:t>
            </a:r>
            <a:r>
              <a:rPr lang="uk-UA" sz="6000" b="1" i="1" dirty="0" smtClean="0">
                <a:solidFill>
                  <a:srgbClr val="A50021"/>
                </a:solidFill>
              </a:rPr>
              <a:t>)  </a:t>
            </a:r>
            <a:r>
              <a:rPr lang="en-US" sz="6000" b="1" i="1" dirty="0" smtClean="0"/>
              <a:t>3a-3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00FF"/>
                </a:solidFill>
              </a:rPr>
              <a:t>Звести подібні доданки.</a:t>
            </a:r>
            <a:endParaRPr lang="ru-RU" sz="4800" b="1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мальвін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75" y="3000372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714488"/>
            <a:ext cx="678661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i="1" dirty="0" smtClean="0"/>
              <a:t>4x-2y+5x-y-7+8 =</a:t>
            </a:r>
            <a:endParaRPr lang="ru-RU" sz="7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000372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B0F0"/>
                </a:solidFill>
                <a:hlinkClick r:id="rId3" action="ppaction://hlinksldjump"/>
              </a:rPr>
              <a:t>A</a:t>
            </a:r>
            <a:r>
              <a:rPr lang="en-US" sz="6000" b="1" i="1" dirty="0" smtClean="0">
                <a:solidFill>
                  <a:srgbClr val="00B0F0"/>
                </a:solidFill>
              </a:rPr>
              <a:t>)  </a:t>
            </a:r>
            <a:r>
              <a:rPr lang="en-US" sz="6000" b="1" i="1" dirty="0" smtClean="0">
                <a:solidFill>
                  <a:srgbClr val="0070C0"/>
                </a:solidFill>
              </a:rPr>
              <a:t>9x-3y +1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14338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F0"/>
                </a:solidFill>
                <a:hlinkClick r:id="rId4" action="ppaction://hlinksldjump"/>
              </a:rPr>
              <a:t>Б</a:t>
            </a:r>
            <a:r>
              <a:rPr lang="uk-UA" sz="6000" b="1" i="1" dirty="0" smtClean="0">
                <a:solidFill>
                  <a:srgbClr val="00B0F0"/>
                </a:solidFill>
              </a:rPr>
              <a:t>)  </a:t>
            </a:r>
            <a:r>
              <a:rPr lang="en-US" sz="6000" b="1" i="1" dirty="0" smtClean="0">
                <a:solidFill>
                  <a:srgbClr val="0070C0"/>
                </a:solidFill>
              </a:rPr>
              <a:t>9x+y+1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492919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B0F0"/>
                </a:solidFill>
              </a:rPr>
              <a:t>B</a:t>
            </a:r>
            <a:r>
              <a:rPr lang="en-US" sz="6000" b="1" i="1" dirty="0" smtClean="0">
                <a:solidFill>
                  <a:srgbClr val="00B0F0"/>
                </a:solidFill>
                <a:hlinkClick r:id="rId4" action="ppaction://hlinksldjump"/>
              </a:rPr>
              <a:t>)</a:t>
            </a:r>
            <a:r>
              <a:rPr lang="en-US" sz="6000" b="1" i="1" dirty="0" smtClean="0">
                <a:solidFill>
                  <a:srgbClr val="00B0F0"/>
                </a:solidFill>
              </a:rPr>
              <a:t>  </a:t>
            </a:r>
            <a:r>
              <a:rPr lang="en-US" sz="6000" b="1" i="1" dirty="0" smtClean="0">
                <a:solidFill>
                  <a:srgbClr val="0070C0"/>
                </a:solidFill>
              </a:rPr>
              <a:t>x-3y-1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643578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F0"/>
                </a:solidFill>
              </a:rPr>
              <a:t>Г</a:t>
            </a:r>
            <a:r>
              <a:rPr lang="uk-UA" sz="6000" b="1" i="1" dirty="0" smtClean="0">
                <a:solidFill>
                  <a:srgbClr val="00B0F0"/>
                </a:solidFill>
                <a:hlinkClick r:id="rId4" action="ppaction://hlinksldjump"/>
              </a:rPr>
              <a:t>)</a:t>
            </a:r>
            <a:r>
              <a:rPr lang="uk-UA" sz="6000" b="1" i="1" dirty="0" smtClean="0">
                <a:solidFill>
                  <a:srgbClr val="00B0F0"/>
                </a:solidFill>
              </a:rPr>
              <a:t>  </a:t>
            </a:r>
            <a:r>
              <a:rPr lang="en-US" sz="6000" b="1" i="1" dirty="0" smtClean="0">
                <a:solidFill>
                  <a:srgbClr val="0070C0"/>
                </a:solidFill>
              </a:rPr>
              <a:t>9x+3y+1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</a:rPr>
              <a:t>    Звести подібні  доданки.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Буратино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9974">
            <a:off x="6203328" y="2856705"/>
            <a:ext cx="2571768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571612"/>
            <a:ext cx="62865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</a:rPr>
              <a:t>-6</a:t>
            </a:r>
            <a:r>
              <a:rPr lang="en-US" sz="7200" b="1" i="1" dirty="0" smtClean="0">
                <a:solidFill>
                  <a:srgbClr val="C00000"/>
                </a:solidFill>
              </a:rPr>
              <a:t>a+9b-a-12b =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42926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  <a:hlinkClick r:id="rId3" action="ppaction://hlinksldjump"/>
              </a:rPr>
              <a:t>Г</a:t>
            </a:r>
            <a:r>
              <a:rPr lang="uk-UA" sz="6000" b="1" i="1" dirty="0" smtClean="0">
                <a:solidFill>
                  <a:srgbClr val="00B050"/>
                </a:solidFill>
              </a:rPr>
              <a:t>)  </a:t>
            </a:r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-7a-3b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071942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50"/>
                </a:solidFill>
                <a:hlinkClick r:id="rId4" action="ppaction://hlinksldjump"/>
              </a:rPr>
              <a:t>Б</a:t>
            </a:r>
            <a:r>
              <a:rPr lang="uk-UA" sz="6000" b="1" i="1" dirty="0" smtClean="0">
                <a:solidFill>
                  <a:srgbClr val="00B050"/>
                </a:solidFill>
              </a:rPr>
              <a:t>)  </a:t>
            </a:r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-5a+3b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714620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B050"/>
                </a:solidFill>
                <a:hlinkClick r:id="rId4" action="ppaction://hlinksldjump"/>
              </a:rPr>
              <a:t>A</a:t>
            </a:r>
            <a:r>
              <a:rPr lang="en-US" sz="6000" b="1" i="1" dirty="0" smtClean="0">
                <a:solidFill>
                  <a:srgbClr val="00B050"/>
                </a:solidFill>
              </a:rPr>
              <a:t>)  </a:t>
            </a:r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3a-13b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4786322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B</a:t>
            </a:r>
            <a:r>
              <a:rPr lang="en-US" sz="6000" b="1" dirty="0" smtClean="0">
                <a:solidFill>
                  <a:srgbClr val="00B050"/>
                </a:solidFill>
                <a:hlinkClick r:id="rId4" action="ppaction://hlinksldjump"/>
              </a:rPr>
              <a:t>)</a:t>
            </a:r>
            <a:r>
              <a:rPr lang="en-US" sz="6000" b="1" dirty="0" smtClean="0">
                <a:solidFill>
                  <a:srgbClr val="00B050"/>
                </a:solidFill>
              </a:rPr>
              <a:t> 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7a+3b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B0F0"/>
                </a:solidFill>
              </a:rPr>
              <a:t>     Звести подібні доданки.</a:t>
            </a:r>
            <a:endParaRPr lang="ru-RU" sz="4800" b="1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казкові герої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509892"/>
            <a:ext cx="1714512" cy="3838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1714488"/>
            <a:ext cx="47149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002060"/>
                </a:solidFill>
              </a:rPr>
              <a:t>-4-2x-1+x =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643314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B0F0"/>
                </a:solidFill>
                <a:hlinkClick r:id="rId3" action="ppaction://hlinksldjump"/>
              </a:rPr>
              <a:t>B</a:t>
            </a:r>
            <a:r>
              <a:rPr lang="en-US" sz="6000" b="1" i="1" dirty="0" smtClean="0">
                <a:solidFill>
                  <a:srgbClr val="00B0F0"/>
                </a:solidFill>
              </a:rPr>
              <a:t>)  </a:t>
            </a:r>
            <a:r>
              <a:rPr lang="en-US" sz="6000" b="1" i="1" dirty="0" smtClean="0"/>
              <a:t>-5 – x</a:t>
            </a:r>
            <a:endParaRPr lang="ru-RU" sz="6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42900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B0F0"/>
                </a:solidFill>
                <a:hlinkClick r:id="rId4" action="ppaction://hlinksldjump"/>
              </a:rPr>
              <a:t>A</a:t>
            </a:r>
            <a:r>
              <a:rPr lang="en-US" sz="6000" b="1" i="1" dirty="0" smtClean="0">
                <a:solidFill>
                  <a:srgbClr val="00B0F0"/>
                </a:solidFill>
              </a:rPr>
              <a:t>)  </a:t>
            </a:r>
            <a:r>
              <a:rPr lang="en-US" sz="6000" b="1" i="1" dirty="0" smtClean="0"/>
              <a:t>-6+x</a:t>
            </a:r>
            <a:endParaRPr lang="ru-RU" sz="6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786322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F0"/>
                </a:solidFill>
                <a:hlinkClick r:id="rId4" action="ppaction://hlinksldjump"/>
              </a:rPr>
              <a:t>Б</a:t>
            </a:r>
            <a:r>
              <a:rPr lang="uk-UA" sz="6000" b="1" i="1" dirty="0" smtClean="0">
                <a:solidFill>
                  <a:srgbClr val="00B0F0"/>
                </a:solidFill>
              </a:rPr>
              <a:t>)  </a:t>
            </a:r>
            <a:r>
              <a:rPr lang="uk-UA" sz="6000" b="1" i="1" dirty="0" smtClean="0"/>
              <a:t>3-х</a:t>
            </a:r>
            <a:endParaRPr lang="ru-RU" sz="6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500063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B0F0"/>
                </a:solidFill>
                <a:hlinkClick r:id="rId4" action="ppaction://hlinksldjump"/>
              </a:rPr>
              <a:t>Г</a:t>
            </a:r>
            <a:r>
              <a:rPr lang="uk-UA" sz="6000" b="1" i="1" dirty="0" smtClean="0">
                <a:solidFill>
                  <a:srgbClr val="00B0F0"/>
                </a:solidFill>
              </a:rPr>
              <a:t>)  </a:t>
            </a:r>
            <a:r>
              <a:rPr lang="uk-UA" sz="6000" b="1" i="1" dirty="0" smtClean="0"/>
              <a:t>5-х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B0F0"/>
                </a:solidFill>
              </a:rPr>
              <a:t>Звести подібні доданки.</a:t>
            </a:r>
            <a:endParaRPr lang="ru-RU" sz="4800" b="1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казкові герої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000240"/>
            <a:ext cx="1700225" cy="242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1500174"/>
            <a:ext cx="421484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0000FF"/>
                </a:solidFill>
              </a:rPr>
              <a:t>5-3х+1-7 =</a:t>
            </a:r>
            <a:endParaRPr lang="ru-RU" sz="72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71462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00FF"/>
                </a:solidFill>
                <a:hlinkClick r:id="rId3" action="ppaction://hlinksldjump"/>
              </a:rPr>
              <a:t>А</a:t>
            </a:r>
            <a:r>
              <a:rPr lang="uk-UA" sz="6000" b="1" i="1" dirty="0" smtClean="0">
                <a:solidFill>
                  <a:srgbClr val="0000FF"/>
                </a:solidFill>
              </a:rPr>
              <a:t>)  </a:t>
            </a:r>
            <a:r>
              <a:rPr lang="uk-UA" sz="6000" b="1" i="1" dirty="0" smtClean="0">
                <a:solidFill>
                  <a:srgbClr val="0070C0"/>
                </a:solidFill>
              </a:rPr>
              <a:t>-3х - 1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378619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00FF"/>
                </a:solidFill>
                <a:hlinkClick r:id="rId4" action="ppaction://hlinksldjump"/>
              </a:rPr>
              <a:t>Б</a:t>
            </a:r>
            <a:r>
              <a:rPr lang="uk-UA" sz="6000" b="1" i="1" dirty="0" smtClean="0">
                <a:solidFill>
                  <a:srgbClr val="0000FF"/>
                </a:solidFill>
              </a:rPr>
              <a:t>)  </a:t>
            </a:r>
            <a:r>
              <a:rPr lang="uk-UA" sz="6000" b="1" i="1" dirty="0" smtClean="0">
                <a:solidFill>
                  <a:srgbClr val="0070C0"/>
                </a:solidFill>
              </a:rPr>
              <a:t>3х-13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14818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00FF"/>
                </a:solidFill>
                <a:hlinkClick r:id="rId4" action="ppaction://hlinksldjump"/>
              </a:rPr>
              <a:t>В</a:t>
            </a:r>
            <a:r>
              <a:rPr lang="uk-UA" sz="6000" b="1" i="1" dirty="0" smtClean="0">
                <a:solidFill>
                  <a:srgbClr val="0000FF"/>
                </a:solidFill>
              </a:rPr>
              <a:t>)  </a:t>
            </a:r>
            <a:r>
              <a:rPr lang="uk-UA" sz="6000" b="1" i="1" dirty="0" smtClean="0">
                <a:solidFill>
                  <a:srgbClr val="0070C0"/>
                </a:solidFill>
              </a:rPr>
              <a:t>-3х-11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5572140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0000FF"/>
                </a:solidFill>
                <a:hlinkClick r:id="rId4" action="ppaction://hlinksldjump"/>
              </a:rPr>
              <a:t>Г</a:t>
            </a:r>
            <a:r>
              <a:rPr lang="uk-UA" sz="6000" b="1" i="1" dirty="0" smtClean="0">
                <a:solidFill>
                  <a:srgbClr val="0000FF"/>
                </a:solidFill>
              </a:rPr>
              <a:t>)  </a:t>
            </a:r>
            <a:r>
              <a:rPr lang="uk-UA" sz="6000" b="1" i="1" dirty="0" smtClean="0">
                <a:solidFill>
                  <a:srgbClr val="0070C0"/>
                </a:solidFill>
              </a:rPr>
              <a:t>3х-3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body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1214" cy="6715148"/>
          </a:xfrm>
        </p:spPr>
      </p:pic>
      <p:sp>
        <p:nvSpPr>
          <p:cNvPr id="4" name="Прямоугольник 3"/>
          <p:cNvSpPr/>
          <p:nvPr/>
        </p:nvSpPr>
        <p:spPr>
          <a:xfrm>
            <a:off x="231987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6"/>
            <a:ext cx="68769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Країна виразів.</a:t>
            </a:r>
            <a:endParaRPr lang="ru-RU" sz="72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428736"/>
            <a:ext cx="33233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Вирази.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572008"/>
            <a:ext cx="3470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Числові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4500570"/>
            <a:ext cx="323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Буквені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Стрелка вниз 8"/>
          <p:cNvSpPr/>
          <p:nvPr/>
        </p:nvSpPr>
        <p:spPr>
          <a:xfrm rot="1545363">
            <a:off x="2618333" y="2874419"/>
            <a:ext cx="371879" cy="1285884"/>
          </a:xfrm>
          <a:prstGeom prst="down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451212">
            <a:off x="5508651" y="2904681"/>
            <a:ext cx="355215" cy="1428760"/>
          </a:xfrm>
          <a:prstGeom prst="down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майлик 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14356"/>
            <a:ext cx="3071834" cy="2183593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71868" y="2000240"/>
          <a:ext cx="4586066" cy="1876429"/>
        </p:xfrm>
        <a:graphic>
          <a:graphicData uri="http://schemas.openxmlformats.org/presentationml/2006/ole">
            <p:oleObj spid="_x0000_s59395" name="Документ" r:id="rId4" imgW="3188779" imgH="1304852" progId="Word.Document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7422" y="4429132"/>
            <a:ext cx="46730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 – </a:t>
            </a:r>
            <a:r>
              <a:rPr lang="uk-UA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супер</a:t>
            </a:r>
            <a:r>
              <a:rPr lang="uk-UA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072462" y="5429264"/>
            <a:ext cx="857256" cy="1000132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emocii_5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2405077" cy="2370719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22188" y="3143248"/>
          <a:ext cx="7286007" cy="2357454"/>
        </p:xfrm>
        <a:graphic>
          <a:graphicData uri="http://schemas.openxmlformats.org/presentationml/2006/ole">
            <p:oleObj spid="_x0000_s58371" name="Документ" r:id="rId4" imgW="5354510" imgH="2000294" progId="Word.Document.12">
              <p:embed/>
            </p:oleObj>
          </a:graphicData>
        </a:graphic>
      </p:graphicFrame>
      <p:sp>
        <p:nvSpPr>
          <p:cNvPr id="6" name="Управляющая кнопка: домой 5">
            <a:hlinkClick r:id="" action="ppaction://hlinkshowjump?jump=lastslideviewed" highlightClick="1"/>
          </p:cNvPr>
          <p:cNvSpPr/>
          <p:nvPr/>
        </p:nvSpPr>
        <p:spPr>
          <a:xfrm>
            <a:off x="7929586" y="5715016"/>
            <a:ext cx="714380" cy="785818"/>
          </a:xfrm>
          <a:prstGeom prst="actionButtonHom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країна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2571744"/>
            <a:ext cx="371477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002060"/>
                </a:solidFill>
              </a:rPr>
              <a:t>-a-6b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571744"/>
            <a:ext cx="685804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chemeClr val="accent2">
                    <a:lumMod val="75000"/>
                  </a:schemeClr>
                </a:solidFill>
              </a:rPr>
              <a:t>5a-6a-7b+b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Україн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38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2786058"/>
            <a:ext cx="414340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002060"/>
                </a:solidFill>
              </a:rPr>
              <a:t>-x-3y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0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786058"/>
            <a:ext cx="707233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chemeClr val="accent2">
                    <a:lumMod val="75000"/>
                  </a:schemeClr>
                </a:solidFill>
              </a:rPr>
              <a:t>x-y+2x-2y-4x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Україна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979" y="0"/>
            <a:ext cx="930597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3108" y="2500306"/>
            <a:ext cx="571504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002060"/>
                </a:solidFill>
              </a:rPr>
              <a:t>-2a+b+10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00306"/>
            <a:ext cx="88582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chemeClr val="accent2">
                    <a:lumMod val="75000"/>
                  </a:schemeClr>
                </a:solidFill>
              </a:rPr>
              <a:t>4a+5b-6a-4b+10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ело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8860" y="2428868"/>
            <a:ext cx="521497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002060"/>
                </a:solidFill>
              </a:rPr>
              <a:t>-4x+8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428868"/>
            <a:ext cx="650085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chemeClr val="accent2">
                    <a:lumMod val="75000"/>
                  </a:schemeClr>
                </a:solidFill>
              </a:rPr>
              <a:t>6x-7-10x+15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i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i="1" dirty="0" smtClean="0">
                <a:solidFill>
                  <a:srgbClr val="00B050"/>
                </a:solidFill>
              </a:rPr>
              <a:t>Фірма</a:t>
            </a:r>
            <a:endParaRPr lang="ru-RU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857356" y="1714488"/>
          <a:ext cx="5929354" cy="3482596"/>
        </p:xfrm>
        <a:graphic>
          <a:graphicData uri="http://schemas.openxmlformats.org/presentationml/2006/ole">
            <p:oleObj spid="_x0000_s27651" name="Документ" r:id="rId4" imgW="4119575" imgH="24192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уратино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572000" cy="226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5а-10</a:t>
            </a:r>
            <a:r>
              <a:rPr lang="en-US" sz="5400" b="1" dirty="0" smtClean="0"/>
              <a:t>b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285992"/>
            <a:ext cx="4572000" cy="226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-8x+28</a:t>
            </a:r>
            <a:endParaRPr 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90000"/>
            <a:ext cx="4572000" cy="226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-12x+3</a:t>
            </a:r>
            <a:endParaRPr lang="ru-RU" sz="5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572000" cy="22859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5(a-2b)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0"/>
            <a:ext cx="4572000" cy="226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-6x-9y</a:t>
            </a:r>
            <a:endParaRPr lang="ru-RU" sz="5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285992"/>
            <a:ext cx="4572000" cy="226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5k-6</a:t>
            </a:r>
            <a:endParaRPr lang="ru-RU" sz="5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590000"/>
            <a:ext cx="4572000" cy="226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-36a+45b</a:t>
            </a:r>
            <a:endParaRPr lang="ru-RU" sz="5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0"/>
            <a:ext cx="4572000" cy="226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-3(2x+3y)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85992"/>
            <a:ext cx="4572000" cy="226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4(-2x+7)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85992"/>
            <a:ext cx="4572000" cy="226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-(-5k+6)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90000"/>
            <a:ext cx="4572000" cy="226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-3(4x-1)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590000"/>
            <a:ext cx="4572000" cy="226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(4a-5b)∙(-9)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6314" y="1214422"/>
            <a:ext cx="4357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err="1" smtClean="0">
                <a:solidFill>
                  <a:srgbClr val="0070C0"/>
                </a:solidFill>
              </a:rPr>
              <a:t>“Хоч</a:t>
            </a:r>
            <a:r>
              <a:rPr lang="uk-UA" sz="4800" b="1" i="1" dirty="0" smtClean="0">
                <a:solidFill>
                  <a:srgbClr val="0070C0"/>
                </a:solidFill>
              </a:rPr>
              <a:t> слова </a:t>
            </a:r>
            <a:r>
              <a:rPr lang="uk-UA" sz="4800" b="1" i="1" dirty="0" err="1" smtClean="0">
                <a:solidFill>
                  <a:srgbClr val="0070C0"/>
                </a:solidFill>
              </a:rPr>
              <a:t>“</a:t>
            </a:r>
            <a:r>
              <a:rPr lang="uk-UA" sz="4800" b="1" i="1" dirty="0" err="1" smtClean="0">
                <a:solidFill>
                  <a:srgbClr val="C00000"/>
                </a:solidFill>
              </a:rPr>
              <a:t>так</a:t>
            </a:r>
            <a:r>
              <a:rPr lang="uk-UA" sz="4800" b="1" i="1" dirty="0" err="1" smtClean="0">
                <a:solidFill>
                  <a:srgbClr val="0070C0"/>
                </a:solidFill>
              </a:rPr>
              <a:t>”</a:t>
            </a:r>
            <a:r>
              <a:rPr lang="uk-UA" sz="4800" b="1" i="1" dirty="0" smtClean="0">
                <a:solidFill>
                  <a:srgbClr val="0070C0"/>
                </a:solidFill>
              </a:rPr>
              <a:t> і </a:t>
            </a:r>
            <a:r>
              <a:rPr lang="uk-UA" sz="4800" b="1" i="1" dirty="0" err="1" smtClean="0">
                <a:solidFill>
                  <a:srgbClr val="0070C0"/>
                </a:solidFill>
              </a:rPr>
              <a:t>“</a:t>
            </a:r>
            <a:r>
              <a:rPr lang="uk-UA" sz="4800" b="1" i="1" dirty="0" err="1" smtClean="0">
                <a:solidFill>
                  <a:srgbClr val="C00000"/>
                </a:solidFill>
              </a:rPr>
              <a:t>ні</a:t>
            </a:r>
            <a:r>
              <a:rPr lang="uk-UA" sz="4800" b="1" i="1" dirty="0" err="1" smtClean="0">
                <a:solidFill>
                  <a:srgbClr val="0070C0"/>
                </a:solidFill>
              </a:rPr>
              <a:t>”</a:t>
            </a:r>
            <a:r>
              <a:rPr lang="uk-UA" sz="4800" b="1" i="1" dirty="0" smtClean="0">
                <a:solidFill>
                  <a:srgbClr val="0070C0"/>
                </a:solidFill>
              </a:rPr>
              <a:t> короткі; все ж вони вимагають серйозних </a:t>
            </a:r>
            <a:r>
              <a:rPr lang="uk-UA" sz="4800" b="1" i="1" dirty="0" err="1" smtClean="0">
                <a:solidFill>
                  <a:srgbClr val="0070C0"/>
                </a:solidFill>
              </a:rPr>
              <a:t>роздумів.”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Піфагор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3357587" cy="4471696"/>
          </a:xfrm>
        </p:spPr>
      </p:pic>
      <p:sp>
        <p:nvSpPr>
          <p:cNvPr id="8" name="TextBox 7"/>
          <p:cNvSpPr txBox="1"/>
          <p:nvPr/>
        </p:nvSpPr>
        <p:spPr>
          <a:xfrm>
            <a:off x="785786" y="542926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Arial Black" pitchFamily="34" charset="0"/>
              </a:rPr>
              <a:t>Піфагор.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i="1" dirty="0" smtClean="0">
                <a:solidFill>
                  <a:srgbClr val="0000FF"/>
                </a:solidFill>
              </a:rPr>
              <a:t>Чи правильна рівність?</a:t>
            </a:r>
            <a:endParaRPr lang="ru-RU" sz="48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357982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3а-4а+7а = 6а</a:t>
            </a:r>
            <a:endParaRPr lang="ru-RU" sz="8000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6072198" y="3357562"/>
            <a:ext cx="2143140" cy="2357454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ТАК</a:t>
            </a:r>
            <a:endParaRPr lang="ru-RU" sz="4800" b="1" dirty="0"/>
          </a:p>
        </p:txBody>
      </p:sp>
      <p:pic>
        <p:nvPicPr>
          <p:cNvPr id="9" name="Содержимое 8" descr="jemocii_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2381266" cy="2857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i="1" dirty="0" smtClean="0">
                <a:solidFill>
                  <a:srgbClr val="0070C0"/>
                </a:solidFill>
              </a:rPr>
              <a:t>Чи правильна рівність?</a:t>
            </a:r>
            <a:endParaRPr lang="ru-RU" sz="4800" i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jemocii_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476625"/>
            <a:ext cx="2071702" cy="2877364"/>
          </a:xfrm>
        </p:spPr>
      </p:pic>
      <p:sp>
        <p:nvSpPr>
          <p:cNvPr id="4" name="TextBox 3"/>
          <p:cNvSpPr txBox="1"/>
          <p:nvPr/>
        </p:nvSpPr>
        <p:spPr>
          <a:xfrm>
            <a:off x="1285852" y="1857364"/>
            <a:ext cx="650085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0000FF"/>
                </a:solidFill>
              </a:rPr>
              <a:t>10k+k-2k-5k=-4k</a:t>
            </a:r>
            <a:endParaRPr lang="ru-RU" sz="7200" b="1" i="1" dirty="0">
              <a:solidFill>
                <a:srgbClr val="0000FF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786446" y="4000504"/>
            <a:ext cx="2143140" cy="150019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00B0F0"/>
                </a:solidFill>
              </a:rPr>
              <a:t>НІ</a:t>
            </a:r>
            <a:endParaRPr lang="ru-RU" sz="5400" b="1" dirty="0">
              <a:solidFill>
                <a:srgbClr val="00B0F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322231" y="2536025"/>
            <a:ext cx="5000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142984"/>
            <a:ext cx="6972320" cy="1143000"/>
          </a:xfrm>
        </p:spPr>
        <p:txBody>
          <a:bodyPr/>
          <a:lstStyle/>
          <a:p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Чи правильна рівність?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anmated_doll_10004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2000264" cy="2400317"/>
          </a:xfrm>
        </p:spPr>
      </p:pic>
      <p:sp>
        <p:nvSpPr>
          <p:cNvPr id="4" name="TextBox 3"/>
          <p:cNvSpPr txBox="1"/>
          <p:nvPr/>
        </p:nvSpPr>
        <p:spPr>
          <a:xfrm>
            <a:off x="214282" y="3214686"/>
            <a:ext cx="8572560" cy="115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-</a:t>
            </a:r>
            <a:r>
              <a:rPr lang="uk-UA" sz="5400" b="1" dirty="0" smtClean="0">
                <a:solidFill>
                  <a:srgbClr val="9F0DE1"/>
                </a:solidFill>
              </a:rPr>
              <a:t>2,1х-3у-0,9х+3,2у =   3х+0,2у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endParaRPr lang="ru-RU" sz="5400" b="1" dirty="0">
              <a:solidFill>
                <a:srgbClr val="9F0DE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5214942" y="4500546"/>
            <a:ext cx="2571768" cy="2357454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96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9F0DE1"/>
                </a:solidFill>
              </a:rPr>
              <a:t>НІ</a:t>
            </a:r>
            <a:endParaRPr lang="ru-RU" sz="5400" b="1" dirty="0">
              <a:solidFill>
                <a:srgbClr val="9F0DE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321468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-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 правильна рівність?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571744"/>
            <a:ext cx="742955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i="1" dirty="0" smtClean="0"/>
              <a:t>2a-3b-4a-b = - 6a + 4b</a:t>
            </a:r>
            <a:endParaRPr lang="ru-RU" sz="6000" b="1" i="1" dirty="0"/>
          </a:p>
        </p:txBody>
      </p:sp>
      <p:sp>
        <p:nvSpPr>
          <p:cNvPr id="5" name="Пятно 2 4"/>
          <p:cNvSpPr/>
          <p:nvPr/>
        </p:nvSpPr>
        <p:spPr>
          <a:xfrm>
            <a:off x="5715008" y="4071942"/>
            <a:ext cx="2428892" cy="2071702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00B0F0"/>
                </a:solidFill>
              </a:rPr>
              <a:t>НІ</a:t>
            </a:r>
            <a:endParaRPr lang="ru-RU" sz="5400" b="1" dirty="0">
              <a:solidFill>
                <a:srgbClr val="00B0F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036347" y="3250405"/>
            <a:ext cx="1143008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6036479" y="3178967"/>
            <a:ext cx="1000132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7818" y="164305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171448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animatsionnye_dolls (75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3676138"/>
            <a:ext cx="2143140" cy="2968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308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</vt:lpstr>
      <vt:lpstr>Слайд 1</vt:lpstr>
      <vt:lpstr>Слайд 2</vt:lpstr>
      <vt:lpstr>Фірма</vt:lpstr>
      <vt:lpstr>Слайд 4</vt:lpstr>
      <vt:lpstr>Слайд 5</vt:lpstr>
      <vt:lpstr>Чи правильна рівність?</vt:lpstr>
      <vt:lpstr>Чи правильна рівність?</vt:lpstr>
      <vt:lpstr>Чи правильна рівність?</vt:lpstr>
      <vt:lpstr>Чи правильна рівність?</vt:lpstr>
      <vt:lpstr>Слайд 10</vt:lpstr>
      <vt:lpstr>Що пропущено в даних виразах?</vt:lpstr>
      <vt:lpstr>Що пропущено в даному  виразі?</vt:lpstr>
      <vt:lpstr>Що пропущено в даному виразі?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</cp:revision>
  <dcterms:created xsi:type="dcterms:W3CDTF">2014-02-26T04:32:01Z</dcterms:created>
  <dcterms:modified xsi:type="dcterms:W3CDTF">2016-03-29T15:39:50Z</dcterms:modified>
</cp:coreProperties>
</file>