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40C"/>
    <a:srgbClr val="FF66CC"/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18704-B029-4A63-A4B1-302567301E72}" type="datetimeFigureOut">
              <a:rPr lang="ru-RU" smtClean="0"/>
              <a:pPr/>
              <a:t>09.12.2016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B65DF-0373-4DAB-BA2B-5AA449D748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B65DF-0373-4DAB-BA2B-5AA449D74834}" type="slidenum">
              <a:rPr lang="ru-RU" smtClean="0"/>
              <a:pPr/>
              <a:t>16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09.12.2016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09.12.2016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09.12.2016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09.12.2016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09.12.2016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09.12.2016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7" Type="http://schemas.openxmlformats.org/officeDocument/2006/relationships/image" Target="../media/image32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1857364"/>
            <a:ext cx="2100254" cy="92333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Девіз: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642974" y="3000372"/>
            <a:ext cx="1042994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Навчання з захопленням потрібно усім, без винятку! </a:t>
            </a:r>
            <a:endParaRPr lang="ru-RU" sz="4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4929198"/>
            <a:ext cx="777648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Всі </a:t>
            </a:r>
            <a:r>
              <a:rPr lang="ru-RU" sz="48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жанри</a:t>
            </a:r>
            <a:r>
              <a:rPr lang="ru-RU" sz="4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добр</a:t>
            </a:r>
            <a:r>
              <a:rPr lang="ru-RU" sz="48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крім </a:t>
            </a:r>
          </a:p>
          <a:p>
            <a:pPr algn="ctr"/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нудного.</a:t>
            </a:r>
            <a:endParaRPr lang="ru-RU" sz="4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 descr="http://t0.gstatic.com/images?q=tbn:ANd9GcRlszPBlV56EQHLjPRKPgLLzkeCpdD4mKm5mzczEdZvrGDgP8k&amp;t=1&amp;usg=__BsUr4a1RjwWm-KcXJroGG7nazfo=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571480"/>
            <a:ext cx="1866900" cy="24479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285728"/>
            <a:ext cx="6429420" cy="70788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4000" b="1" dirty="0" smtClean="0">
                <a:solidFill>
                  <a:schemeClr val="tx1"/>
                </a:solidFill>
              </a:rPr>
              <a:t>Сьогодні важливо знати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142984"/>
            <a:ext cx="60007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1)</a:t>
            </a:r>
            <a:r>
              <a:rPr lang="uk-UA" sz="2800" b="1" dirty="0" smtClean="0">
                <a:solidFill>
                  <a:srgbClr val="FF0000"/>
                </a:solidFill>
              </a:rPr>
              <a:t>Кут</a:t>
            </a:r>
            <a:r>
              <a:rPr lang="uk-UA" sz="2800" dirty="0" smtClean="0"/>
              <a:t> – це фігра,  що утворена_________променями, які  виходять з ________точки.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071670" y="1571612"/>
            <a:ext cx="13580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>
                <a:solidFill>
                  <a:srgbClr val="FF0000"/>
                </a:solidFill>
              </a:rPr>
              <a:t>двома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488" y="2000240"/>
            <a:ext cx="12602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>
                <a:solidFill>
                  <a:srgbClr val="FF0000"/>
                </a:solidFill>
              </a:rPr>
              <a:t>однієї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2928934"/>
            <a:ext cx="66437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2)</a:t>
            </a:r>
            <a:r>
              <a:rPr lang="uk-UA" sz="2800" dirty="0" smtClean="0"/>
              <a:t>Промені </a:t>
            </a:r>
            <a:r>
              <a:rPr lang="uk-UA" sz="2800" dirty="0" smtClean="0">
                <a:solidFill>
                  <a:srgbClr val="FF0000"/>
                </a:solidFill>
              </a:rPr>
              <a:t>ВА</a:t>
            </a:r>
            <a:r>
              <a:rPr lang="uk-UA" sz="2800" dirty="0" smtClean="0"/>
              <a:t> і </a:t>
            </a:r>
            <a:r>
              <a:rPr lang="uk-UA" sz="2800" dirty="0" smtClean="0">
                <a:solidFill>
                  <a:srgbClr val="FF0000"/>
                </a:solidFill>
              </a:rPr>
              <a:t>ВС</a:t>
            </a:r>
            <a:r>
              <a:rPr lang="uk-UA" sz="2800" dirty="0" smtClean="0"/>
              <a:t> називають _____________кута, а точку </a:t>
            </a:r>
            <a:r>
              <a:rPr lang="uk-UA" sz="2800" dirty="0" smtClean="0">
                <a:solidFill>
                  <a:srgbClr val="FF0000"/>
                </a:solidFill>
              </a:rPr>
              <a:t>В</a:t>
            </a:r>
            <a:r>
              <a:rPr lang="uk-UA" sz="2800" dirty="0" smtClean="0"/>
              <a:t> – _____________кута.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3214686"/>
            <a:ext cx="2268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>
                <a:solidFill>
                  <a:srgbClr val="FF0000"/>
                </a:solidFill>
              </a:rPr>
              <a:t>сторонами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3714752"/>
            <a:ext cx="21435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>
                <a:solidFill>
                  <a:srgbClr val="FF0000"/>
                </a:solidFill>
              </a:rPr>
              <a:t>вершиною</a:t>
            </a:r>
            <a:endParaRPr lang="ru-RU" sz="2800" dirty="0">
              <a:solidFill>
                <a:srgbClr val="FF0000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5857884" y="1357298"/>
            <a:ext cx="1428760" cy="1000132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0800000">
            <a:off x="5857884" y="2357430"/>
            <a:ext cx="2000264" cy="500066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5857884" y="2000240"/>
            <a:ext cx="1857388" cy="35719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Дуга 19"/>
          <p:cNvSpPr/>
          <p:nvPr/>
        </p:nvSpPr>
        <p:spPr>
          <a:xfrm rot="2853247">
            <a:off x="6096341" y="1923980"/>
            <a:ext cx="500066" cy="285752"/>
          </a:xfrm>
          <a:prstGeom prst="arc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Дуга 20"/>
          <p:cNvSpPr/>
          <p:nvPr/>
        </p:nvSpPr>
        <p:spPr>
          <a:xfrm rot="2853247">
            <a:off x="6167778" y="2209731"/>
            <a:ext cx="500066" cy="285752"/>
          </a:xfrm>
          <a:prstGeom prst="arc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7429520" y="2786058"/>
            <a:ext cx="3850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</a:t>
            </a:r>
            <a:endParaRPr lang="ru-RU" sz="20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643702" y="1214422"/>
            <a:ext cx="356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A</a:t>
            </a:r>
            <a:endParaRPr lang="ru-RU" b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572132" y="2214554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B</a:t>
            </a:r>
            <a:endParaRPr lang="ru-RU" b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7286644" y="1714488"/>
            <a:ext cx="327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K</a:t>
            </a:r>
            <a:endParaRPr lang="ru-RU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6643702" y="2214554"/>
            <a:ext cx="328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2</a:t>
            </a:r>
            <a:endParaRPr lang="ru-RU" sz="2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500826" y="1785926"/>
            <a:ext cx="328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</a:t>
            </a:r>
            <a:endParaRPr lang="ru-RU" sz="2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71472" y="4786322"/>
            <a:ext cx="8143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3) </a:t>
            </a:r>
            <a:r>
              <a:rPr lang="uk-UA" sz="2800" dirty="0" smtClean="0"/>
              <a:t>Виміряти кути можна за допомогою ______________.</a:t>
            </a:r>
            <a:endParaRPr lang="ru-RU" sz="28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500034" y="5214950"/>
            <a:ext cx="28055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>
                <a:solidFill>
                  <a:srgbClr val="FF0000"/>
                </a:solidFill>
              </a:rPr>
              <a:t>транспортира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22530" name="Picture 2" descr="http://t3.gstatic.com/images?q=tbn:ANd9GcQIPi8fRblKJNU6sXMCUa-iiprcv-_HP_sl6v0zHA1enJeEGZM&amp;t=1&amp;usg=__4Y1DcS-D_X02Cv0fJjpX4jkbjaU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5429264"/>
            <a:ext cx="2244884" cy="121444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28794" y="428604"/>
            <a:ext cx="46522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У вирії задач</a:t>
            </a:r>
            <a:endParaRPr lang="ru-RU" sz="5400" b="1" dirty="0">
              <a:ln/>
              <a:solidFill>
                <a:schemeClr val="accent3"/>
              </a:solidFill>
            </a:endParaRPr>
          </a:p>
        </p:txBody>
      </p:sp>
      <p:pic>
        <p:nvPicPr>
          <p:cNvPr id="23554" name="Picture 2" descr="http://t1.gstatic.com/images?q=tbn:ANd9GcTwlkg9hdviOiEzdXQsB8ualsr1pDD7se60FaZm45HcH-FsozU&amp;t=1&amp;usg=__HpgxyWUAfhfuP8v-AyjqGsTojrc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500174"/>
            <a:ext cx="2371725" cy="1924051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3143240" y="1714488"/>
            <a:ext cx="55721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rgbClr val="FFFF00"/>
                </a:solidFill>
              </a:rPr>
              <a:t>1. Прямою лінією розріжте прямокутник на дві частини, з яких можна скласти трикутник.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4071942"/>
            <a:ext cx="2214578" cy="10001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57158" y="4071942"/>
            <a:ext cx="2214578" cy="100013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трелка вправо 19"/>
          <p:cNvSpPr/>
          <p:nvPr/>
        </p:nvSpPr>
        <p:spPr>
          <a:xfrm>
            <a:off x="2643174" y="4357694"/>
            <a:ext cx="1000132" cy="428628"/>
          </a:xfrm>
          <a:prstGeom prst="rightArrow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Прямоугольный треугольник 20"/>
          <p:cNvSpPr/>
          <p:nvPr/>
        </p:nvSpPr>
        <p:spPr>
          <a:xfrm>
            <a:off x="3786182" y="4214818"/>
            <a:ext cx="1857388" cy="785818"/>
          </a:xfrm>
          <a:prstGeom prst="rtTriangl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Прямоугольный треугольник 21"/>
          <p:cNvSpPr/>
          <p:nvPr/>
        </p:nvSpPr>
        <p:spPr>
          <a:xfrm rot="10800000">
            <a:off x="3821743" y="3951285"/>
            <a:ext cx="1857388" cy="785818"/>
          </a:xfrm>
          <a:prstGeom prst="rtTriangl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трелка вправо 22"/>
          <p:cNvSpPr/>
          <p:nvPr/>
        </p:nvSpPr>
        <p:spPr>
          <a:xfrm>
            <a:off x="5857884" y="4357694"/>
            <a:ext cx="1000132" cy="428628"/>
          </a:xfrm>
          <a:prstGeom prst="rightArrow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Равнобедренный треугольник 25"/>
          <p:cNvSpPr/>
          <p:nvPr/>
        </p:nvSpPr>
        <p:spPr>
          <a:xfrm rot="5400000">
            <a:off x="7286628" y="3500454"/>
            <a:ext cx="1643074" cy="2071670"/>
          </a:xfrm>
          <a:prstGeom prst="triangle">
            <a:avLst>
              <a:gd name="adj" fmla="val 50000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8" name="Прямая соединительная линия 27"/>
          <p:cNvCxnSpPr>
            <a:stCxn id="26" idx="3"/>
            <a:endCxn id="26" idx="0"/>
          </p:cNvCxnSpPr>
          <p:nvPr/>
        </p:nvCxnSpPr>
        <p:spPr>
          <a:xfrm rot="10800000" flipH="1">
            <a:off x="7072330" y="4536289"/>
            <a:ext cx="2071670" cy="158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t3.gstatic.com/images?q=tbn:ANd9GcSz5gP3VD2ZapEGSOG6phWUVQaqFZQWPnP2rCfuNIw6fqqw4k0&amp;t=1&amp;usg=__OWGhf8l1g3kpvDQCvPO7AGSZ35s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4500570"/>
            <a:ext cx="1790700" cy="211455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TextBox 2"/>
          <p:cNvSpPr txBox="1"/>
          <p:nvPr/>
        </p:nvSpPr>
        <p:spPr>
          <a:xfrm>
            <a:off x="357158" y="571480"/>
            <a:ext cx="8215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2. Скільки зображено на малюнку: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428736"/>
            <a:ext cx="53578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>
                <a:solidFill>
                  <a:srgbClr val="FF66CC"/>
                </a:solidFill>
              </a:rPr>
              <a:t>а) прямокутників?</a:t>
            </a:r>
            <a:endParaRPr lang="ru-RU" sz="4400" dirty="0">
              <a:solidFill>
                <a:srgbClr val="FF66CC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29256" y="1357298"/>
            <a:ext cx="3429024" cy="1857388"/>
          </a:xfrm>
          <a:prstGeom prst="rect">
            <a:avLst/>
          </a:prstGeom>
          <a:solidFill>
            <a:srgbClr val="FF00FF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429256" y="1928802"/>
            <a:ext cx="3429024" cy="158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429256" y="2500306"/>
            <a:ext cx="3429024" cy="158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3643314"/>
            <a:ext cx="46434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>
                <a:solidFill>
                  <a:srgbClr val="FF66CC"/>
                </a:solidFill>
              </a:rPr>
              <a:t>б) трикутників?</a:t>
            </a:r>
            <a:endParaRPr lang="ru-RU" sz="4400" dirty="0">
              <a:solidFill>
                <a:srgbClr val="FF66CC"/>
              </a:solidFill>
            </a:endParaRPr>
          </a:p>
        </p:txBody>
      </p:sp>
      <p:sp>
        <p:nvSpPr>
          <p:cNvPr id="12" name="Трапеция 11"/>
          <p:cNvSpPr/>
          <p:nvPr/>
        </p:nvSpPr>
        <p:spPr>
          <a:xfrm>
            <a:off x="1285852" y="4643446"/>
            <a:ext cx="3643338" cy="1928826"/>
          </a:xfrm>
          <a:prstGeom prst="trapezoid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4" name="Прямая соединительная линия 13"/>
          <p:cNvCxnSpPr>
            <a:endCxn id="12" idx="2"/>
          </p:cNvCxnSpPr>
          <p:nvPr/>
        </p:nvCxnSpPr>
        <p:spPr>
          <a:xfrm rot="16200000" flipH="1">
            <a:off x="1482306" y="4947057"/>
            <a:ext cx="1928826" cy="132160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endCxn id="12" idx="2"/>
          </p:cNvCxnSpPr>
          <p:nvPr/>
        </p:nvCxnSpPr>
        <p:spPr>
          <a:xfrm rot="5400000">
            <a:off x="2803911" y="4947059"/>
            <a:ext cx="1928824" cy="132160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10800000" flipH="1" flipV="1">
            <a:off x="1500166" y="5643578"/>
            <a:ext cx="973343" cy="3571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12" idx="1"/>
          </p:cNvCxnSpPr>
          <p:nvPr/>
        </p:nvCxnSpPr>
        <p:spPr>
          <a:xfrm rot="10800000" flipH="1" flipV="1">
            <a:off x="1526955" y="5607859"/>
            <a:ext cx="473276" cy="9644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 flipH="1" flipV="1">
            <a:off x="1821637" y="5822173"/>
            <a:ext cx="857256" cy="50006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14480" y="0"/>
            <a:ext cx="494398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Зверніть увагу!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728" y="714356"/>
            <a:ext cx="6715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Класифікація трикутників</a:t>
            </a:r>
            <a:endParaRPr lang="ru-RU" sz="32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8" y="1500174"/>
          <a:ext cx="8072494" cy="50006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89719"/>
                <a:gridCol w="3982775"/>
              </a:tblGrid>
              <a:tr h="428628">
                <a:tc>
                  <a:txBody>
                    <a:bodyPr/>
                    <a:lstStyle/>
                    <a:p>
                      <a:r>
                        <a:rPr lang="uk-UA" dirty="0" smtClean="0"/>
                        <a:t>За сторонами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За кутами</a:t>
                      </a:r>
                      <a:endParaRPr lang="ru-RU" dirty="0"/>
                    </a:p>
                  </a:txBody>
                  <a:tcPr/>
                </a:tc>
              </a:tr>
              <a:tr h="4572032">
                <a:tc>
                  <a:txBody>
                    <a:bodyPr/>
                    <a:lstStyle/>
                    <a:p>
                      <a:r>
                        <a:rPr lang="uk-UA" sz="3200" dirty="0" smtClean="0">
                          <a:solidFill>
                            <a:sysClr val="windowText" lastClr="000000"/>
                          </a:solidFill>
                        </a:rPr>
                        <a:t>І</a:t>
                      </a:r>
                      <a:r>
                        <a:rPr lang="uk-UA" dirty="0" smtClean="0">
                          <a:solidFill>
                            <a:sysClr val="windowText" lastClr="000000"/>
                          </a:solidFill>
                        </a:rPr>
                        <a:t>                                      </a:t>
                      </a:r>
                    </a:p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                   </a:t>
                      </a:r>
                      <a:r>
                        <a:rPr lang="uk-UA" b="1" dirty="0" smtClean="0">
                          <a:solidFill>
                            <a:sysClr val="windowText" lastClr="000000"/>
                          </a:solidFill>
                        </a:rPr>
                        <a:t>Різносторонній</a:t>
                      </a:r>
                    </a:p>
                    <a:p>
                      <a:endParaRPr lang="uk-UA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lang="uk-UA" b="1" dirty="0" smtClean="0">
                          <a:solidFill>
                            <a:srgbClr val="FF0000"/>
                          </a:solidFill>
                        </a:rPr>
                        <a:t>                       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P= a+b+c</a:t>
                      </a:r>
                      <a:endParaRPr lang="uk-UA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uk-UA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uk-UA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lang="uk-UA" sz="3200" dirty="0" smtClean="0">
                          <a:solidFill>
                            <a:sysClr val="windowText" lastClr="000000"/>
                          </a:solidFill>
                        </a:rPr>
                        <a:t>ІІ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</a:rPr>
                        <a:t>           </a:t>
                      </a:r>
                      <a:r>
                        <a:rPr lang="en-US" sz="3200" b="1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uk-UA" sz="3200" b="1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uk-UA" sz="1800" b="1" dirty="0" smtClean="0">
                          <a:solidFill>
                            <a:sysClr val="windowText" lastClr="000000"/>
                          </a:solidFill>
                        </a:rPr>
                        <a:t>Рівнобедрений</a:t>
                      </a:r>
                      <a:r>
                        <a:rPr lang="uk-UA" sz="3200" b="1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</a:p>
                    <a:p>
                      <a:r>
                        <a:rPr lang="uk-UA" sz="3200" b="1" dirty="0" smtClean="0">
                          <a:solidFill>
                            <a:sysClr val="windowText" lastClr="000000"/>
                          </a:solidFill>
                        </a:rPr>
                        <a:t>                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P= </a:t>
                      </a:r>
                      <a:r>
                        <a:rPr lang="uk-UA" sz="18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a+b</a:t>
                      </a:r>
                      <a:endParaRPr lang="uk-UA" sz="1800" b="1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uk-UA" sz="32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lang="uk-UA" sz="3200" dirty="0" smtClean="0">
                          <a:solidFill>
                            <a:sysClr val="windowText" lastClr="000000"/>
                          </a:solidFill>
                        </a:rPr>
                        <a:t>ІІІ              </a:t>
                      </a:r>
                      <a:r>
                        <a:rPr lang="uk-UA" sz="1800" b="1" dirty="0" smtClean="0">
                          <a:solidFill>
                            <a:sysClr val="windowText" lastClr="000000"/>
                          </a:solidFill>
                        </a:rPr>
                        <a:t>Рівносторонній</a:t>
                      </a:r>
                    </a:p>
                    <a:p>
                      <a:r>
                        <a:rPr lang="uk-UA" sz="1800" dirty="0" smtClean="0">
                          <a:solidFill>
                            <a:sysClr val="windowText" lastClr="000000"/>
                          </a:solidFill>
                        </a:rPr>
                        <a:t>                                    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P= </a:t>
                      </a:r>
                      <a:r>
                        <a:rPr lang="uk-UA" sz="18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ru-RU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lang="uk-UA" dirty="0" smtClean="0">
                          <a:solidFill>
                            <a:sysClr val="windowText" lastClr="000000"/>
                          </a:solidFill>
                        </a:rPr>
                        <a:t>                                </a:t>
                      </a:r>
                      <a:r>
                        <a:rPr lang="uk-UA" b="1" dirty="0" smtClean="0">
                          <a:solidFill>
                            <a:sysClr val="windowText" lastClr="000000"/>
                          </a:solidFill>
                        </a:rPr>
                        <a:t> Тупокутний</a:t>
                      </a:r>
                    </a:p>
                    <a:p>
                      <a:r>
                        <a:rPr lang="uk-UA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uk-UA" baseline="0" dirty="0" smtClean="0">
                          <a:solidFill>
                            <a:sysClr val="windowText" lastClr="000000"/>
                          </a:solidFill>
                        </a:rPr>
                        <a:t>                                   </a:t>
                      </a:r>
                      <a:r>
                        <a:rPr lang="uk-UA" b="1" baseline="0" dirty="0" smtClean="0">
                          <a:solidFill>
                            <a:srgbClr val="FF0000"/>
                          </a:solidFill>
                        </a:rPr>
                        <a:t>А      90</a:t>
                      </a:r>
                      <a:r>
                        <a:rPr lang="uk-UA" b="1" baseline="30000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b="1" dirty="0" smtClean="0">
                          <a:solidFill>
                            <a:srgbClr val="FF0000"/>
                          </a:solidFill>
                        </a:rPr>
                        <a:t>                         </a:t>
                      </a:r>
                    </a:p>
                    <a:p>
                      <a:r>
                        <a:rPr lang="uk-UA" dirty="0" smtClean="0">
                          <a:solidFill>
                            <a:sysClr val="windowText" lastClr="000000"/>
                          </a:solidFill>
                        </a:rPr>
                        <a:t>      </a:t>
                      </a:r>
                    </a:p>
                    <a:p>
                      <a:endParaRPr lang="uk-UA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uk-UA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lang="uk-UA" b="1" dirty="0" smtClean="0">
                          <a:solidFill>
                            <a:sysClr val="windowText" lastClr="000000"/>
                          </a:solidFill>
                        </a:rPr>
                        <a:t>                                Гострокутний</a:t>
                      </a:r>
                      <a:endParaRPr lang="ru-RU" b="1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lang="uk-UA" b="1" dirty="0" smtClean="0">
                          <a:solidFill>
                            <a:sysClr val="windowText" lastClr="000000"/>
                          </a:solidFill>
                        </a:rPr>
                        <a:t>                                      </a:t>
                      </a:r>
                      <a:r>
                        <a:rPr lang="uk-UA" b="1" dirty="0" smtClean="0">
                          <a:solidFill>
                            <a:srgbClr val="FF0000"/>
                          </a:solidFill>
                        </a:rPr>
                        <a:t>А      </a:t>
                      </a:r>
                      <a:r>
                        <a:rPr lang="uk-UA" b="1" baseline="0" dirty="0" smtClean="0">
                          <a:solidFill>
                            <a:srgbClr val="FF0000"/>
                          </a:solidFill>
                        </a:rPr>
                        <a:t>90</a:t>
                      </a:r>
                      <a:r>
                        <a:rPr lang="uk-UA" b="1" baseline="30000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endParaRPr lang="uk-UA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uk-UA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uk-UA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uk-UA" b="1" dirty="0" smtClean="0">
                        <a:solidFill>
                          <a:srgbClr val="00040C"/>
                        </a:solidFill>
                      </a:endParaRPr>
                    </a:p>
                    <a:p>
                      <a:r>
                        <a:rPr lang="uk-UA" b="1" dirty="0" smtClean="0">
                          <a:solidFill>
                            <a:srgbClr val="00040C"/>
                          </a:solidFill>
                        </a:rPr>
                        <a:t>                                Прямокутний</a:t>
                      </a:r>
                      <a:endParaRPr lang="ru-RU" b="1" dirty="0" smtClean="0">
                        <a:solidFill>
                          <a:srgbClr val="00040C"/>
                        </a:solidFill>
                      </a:endParaRPr>
                    </a:p>
                    <a:p>
                      <a:r>
                        <a:rPr lang="uk-UA" b="1" baseline="0" dirty="0" smtClean="0">
                          <a:solidFill>
                            <a:srgbClr val="00040C"/>
                          </a:solidFill>
                        </a:rPr>
                        <a:t>                                   </a:t>
                      </a:r>
                      <a:r>
                        <a:rPr lang="uk-UA" b="1" dirty="0" smtClean="0">
                          <a:solidFill>
                            <a:sysClr val="windowText" lastClr="000000"/>
                          </a:solidFill>
                        </a:rPr>
                        <a:t>   </a:t>
                      </a:r>
                      <a:r>
                        <a:rPr lang="uk-UA" b="1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uk-UA" b="1" baseline="0" dirty="0" smtClean="0">
                          <a:solidFill>
                            <a:srgbClr val="00040C"/>
                          </a:solidFill>
                        </a:rPr>
                        <a:t> </a:t>
                      </a:r>
                      <a:r>
                        <a:rPr lang="uk-UA" b="1" baseline="0" dirty="0" smtClean="0">
                          <a:solidFill>
                            <a:srgbClr val="FF0000"/>
                          </a:solidFill>
                        </a:rPr>
                        <a:t>= 90</a:t>
                      </a:r>
                      <a:r>
                        <a:rPr lang="uk-UA" b="1" baseline="30000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uk-UA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uk-UA" b="1" dirty="0" smtClean="0">
                        <a:solidFill>
                          <a:srgbClr val="00040C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Равнобедренный треугольник 10"/>
          <p:cNvSpPr/>
          <p:nvPr/>
        </p:nvSpPr>
        <p:spPr>
          <a:xfrm rot="17526355">
            <a:off x="154083" y="2445543"/>
            <a:ext cx="1500198" cy="571504"/>
          </a:xfrm>
          <a:prstGeom prst="triangle">
            <a:avLst>
              <a:gd name="adj" fmla="val 65212"/>
            </a:avLst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642910" y="3429000"/>
            <a:ext cx="1143008" cy="1285884"/>
          </a:xfrm>
          <a:prstGeom prst="triangle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642910" y="5072074"/>
            <a:ext cx="1357322" cy="1000132"/>
          </a:xfrm>
          <a:prstGeom prst="triangle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714348" y="1928802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chemeClr val="bg2">
                    <a:lumMod val="50000"/>
                  </a:schemeClr>
                </a:solidFill>
              </a:rPr>
              <a:t>а</a:t>
            </a:r>
            <a:endParaRPr lang="ru-RU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71538" y="2643182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</a:rPr>
              <a:t>c</a:t>
            </a:r>
            <a:endParaRPr lang="ru-RU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0034" y="2643182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</a:rPr>
              <a:t>b</a:t>
            </a:r>
            <a:endParaRPr lang="ru-RU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2910" y="3643314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chemeClr val="bg2">
                    <a:lumMod val="50000"/>
                  </a:schemeClr>
                </a:solidFill>
              </a:rPr>
              <a:t>а</a:t>
            </a:r>
            <a:endParaRPr lang="ru-RU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57290" y="3643314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chemeClr val="bg2">
                    <a:lumMod val="50000"/>
                  </a:schemeClr>
                </a:solidFill>
              </a:rPr>
              <a:t>а</a:t>
            </a:r>
            <a:endParaRPr lang="ru-RU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43042" y="5214950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chemeClr val="bg2">
                    <a:lumMod val="50000"/>
                  </a:schemeClr>
                </a:solidFill>
              </a:rPr>
              <a:t>а</a:t>
            </a:r>
            <a:endParaRPr lang="ru-RU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4348" y="5214950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chemeClr val="bg2">
                    <a:lumMod val="50000"/>
                  </a:schemeClr>
                </a:solidFill>
              </a:rPr>
              <a:t>а</a:t>
            </a:r>
            <a:endParaRPr lang="ru-RU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71538" y="6072206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chemeClr val="bg2">
                    <a:lumMod val="50000"/>
                  </a:schemeClr>
                </a:solidFill>
              </a:rPr>
              <a:t>а</a:t>
            </a:r>
            <a:endParaRPr lang="ru-RU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rot="16200000" flipH="1">
            <a:off x="854542" y="4074624"/>
            <a:ext cx="76802" cy="21431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1428728" y="4071942"/>
            <a:ext cx="214314" cy="1412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Дуга 27"/>
          <p:cNvSpPr/>
          <p:nvPr/>
        </p:nvSpPr>
        <p:spPr>
          <a:xfrm rot="8263659">
            <a:off x="1079240" y="4970215"/>
            <a:ext cx="500066" cy="428628"/>
          </a:xfrm>
          <a:prstGeom prst="arc">
            <a:avLst>
              <a:gd name="adj1" fmla="val 15741616"/>
              <a:gd name="adj2" fmla="val 0"/>
            </a:avLst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1071538" y="542926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60</a:t>
            </a:r>
            <a:r>
              <a:rPr lang="en-US" b="1" baseline="30000" dirty="0" smtClean="0">
                <a:solidFill>
                  <a:schemeClr val="bg2">
                    <a:lumMod val="50000"/>
                  </a:schemeClr>
                </a:solidFill>
              </a:rPr>
              <a:t>o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4643438" y="2285992"/>
            <a:ext cx="714380" cy="428628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5286380" y="2143116"/>
            <a:ext cx="1071570" cy="571504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4643438" y="2143116"/>
            <a:ext cx="1714512" cy="142876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Дуга 40"/>
          <p:cNvSpPr/>
          <p:nvPr/>
        </p:nvSpPr>
        <p:spPr>
          <a:xfrm rot="18690951">
            <a:off x="5123610" y="2479546"/>
            <a:ext cx="557699" cy="579621"/>
          </a:xfrm>
          <a:prstGeom prst="arc">
            <a:avLst>
              <a:gd name="adj1" fmla="val 16200000"/>
              <a:gd name="adj2" fmla="val 90033"/>
            </a:avLst>
          </a:prstGeom>
          <a:ln w="38100"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Дуга 41"/>
          <p:cNvSpPr/>
          <p:nvPr/>
        </p:nvSpPr>
        <p:spPr>
          <a:xfrm rot="18690951">
            <a:off x="5123609" y="2397070"/>
            <a:ext cx="557699" cy="579621"/>
          </a:xfrm>
          <a:prstGeom prst="arc">
            <a:avLst>
              <a:gd name="adj1" fmla="val 15390495"/>
              <a:gd name="adj2" fmla="val 1418365"/>
            </a:avLst>
          </a:prstGeom>
          <a:ln w="38100"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5214942" y="271462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00040C"/>
                </a:solidFill>
              </a:rPr>
              <a:t>А</a:t>
            </a:r>
            <a:endParaRPr lang="ru-RU" b="1" dirty="0">
              <a:solidFill>
                <a:srgbClr val="00040C"/>
              </a:solidFill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rot="5400000">
            <a:off x="6500826" y="2571744"/>
            <a:ext cx="142876" cy="1428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10800000">
            <a:off x="6500826" y="2714620"/>
            <a:ext cx="21431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rot="10800000">
            <a:off x="7072330" y="2571744"/>
            <a:ext cx="214314" cy="1444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rot="10800000">
            <a:off x="7072330" y="2714620"/>
            <a:ext cx="21431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Равнобедренный треугольник 56"/>
          <p:cNvSpPr/>
          <p:nvPr/>
        </p:nvSpPr>
        <p:spPr>
          <a:xfrm>
            <a:off x="4786314" y="3357562"/>
            <a:ext cx="1285884" cy="1143008"/>
          </a:xfrm>
          <a:prstGeom prst="triangle">
            <a:avLst/>
          </a:prstGeom>
          <a:solidFill>
            <a:schemeClr val="bg1">
              <a:lumMod val="40000"/>
              <a:lumOff val="6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" name="TextBox 57"/>
          <p:cNvSpPr txBox="1"/>
          <p:nvPr/>
        </p:nvSpPr>
        <p:spPr>
          <a:xfrm>
            <a:off x="4500562" y="4429132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040C"/>
                </a:solidFill>
              </a:rPr>
              <a:t>А</a:t>
            </a:r>
            <a:endParaRPr lang="ru-RU" sz="2400" b="1" dirty="0">
              <a:solidFill>
                <a:srgbClr val="00040C"/>
              </a:solidFill>
            </a:endParaRPr>
          </a:p>
        </p:txBody>
      </p:sp>
      <p:sp>
        <p:nvSpPr>
          <p:cNvPr id="59" name="Дуга 58"/>
          <p:cNvSpPr/>
          <p:nvPr/>
        </p:nvSpPr>
        <p:spPr>
          <a:xfrm rot="1759898">
            <a:off x="4535342" y="4171386"/>
            <a:ext cx="557699" cy="579621"/>
          </a:xfrm>
          <a:prstGeom prst="arc">
            <a:avLst>
              <a:gd name="adj1" fmla="val 16200000"/>
              <a:gd name="adj2" fmla="val 20687540"/>
            </a:avLst>
          </a:prstGeom>
          <a:ln w="38100"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 rot="10800000">
            <a:off x="6715140" y="4071942"/>
            <a:ext cx="21431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rot="5400000">
            <a:off x="6715140" y="3929066"/>
            <a:ext cx="142876" cy="1428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rot="10800000" flipV="1">
            <a:off x="7215206" y="3929066"/>
            <a:ext cx="214314" cy="1428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rot="10800000">
            <a:off x="7215206" y="4071942"/>
            <a:ext cx="21431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Прямоугольный треугольник 70"/>
          <p:cNvSpPr/>
          <p:nvPr/>
        </p:nvSpPr>
        <p:spPr>
          <a:xfrm>
            <a:off x="4714876" y="5214950"/>
            <a:ext cx="1714512" cy="928694"/>
          </a:xfrm>
          <a:prstGeom prst="rtTriangle">
            <a:avLst/>
          </a:prstGeom>
          <a:solidFill>
            <a:schemeClr val="bg1">
              <a:lumMod val="40000"/>
              <a:lumOff val="60000"/>
            </a:schemeClr>
          </a:solidFill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2" name="TextBox 71"/>
          <p:cNvSpPr txBox="1"/>
          <p:nvPr/>
        </p:nvSpPr>
        <p:spPr>
          <a:xfrm>
            <a:off x="4429124" y="6000768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040C"/>
                </a:solidFill>
              </a:rPr>
              <a:t>А</a:t>
            </a:r>
            <a:endParaRPr lang="ru-RU" sz="2400" b="1" dirty="0">
              <a:solidFill>
                <a:srgbClr val="00040C"/>
              </a:solidFill>
            </a:endParaRP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>
            <a:off x="4714876" y="5929330"/>
            <a:ext cx="285752" cy="1588"/>
          </a:xfrm>
          <a:prstGeom prst="line">
            <a:avLst/>
          </a:prstGeom>
          <a:ln w="38100">
            <a:solidFill>
              <a:srgbClr val="0004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rot="5400000" flipH="1" flipV="1">
            <a:off x="4895059" y="6037281"/>
            <a:ext cx="211932" cy="794"/>
          </a:xfrm>
          <a:prstGeom prst="line">
            <a:avLst/>
          </a:prstGeom>
          <a:ln w="38100">
            <a:solidFill>
              <a:srgbClr val="0004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rot="5400000">
            <a:off x="6684183" y="5603097"/>
            <a:ext cx="204790" cy="1428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rot="10800000">
            <a:off x="6715140" y="5786454"/>
            <a:ext cx="21431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t3.gstatic.com/images?q=tbn:ANd9GcQ-dcgr23tVXWzYSLburAcpyskoLNHst6eRy03WZF8Lg8OqASo&amp;t=1&amp;usg=__05hnuYUQ-bvoIsOzL3N5HwthBS8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75" y="0"/>
            <a:ext cx="2143125" cy="21431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00166" y="1000108"/>
            <a:ext cx="5929354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rgbClr val="00040C"/>
                </a:solidFill>
              </a:rPr>
              <a:t>Рівнобедрений трикутник</a:t>
            </a:r>
            <a:endParaRPr lang="ru-RU" sz="3200" b="1" dirty="0">
              <a:solidFill>
                <a:srgbClr val="00040C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57290" y="214290"/>
            <a:ext cx="62865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Зверніть увагу!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4286248" y="1571612"/>
            <a:ext cx="428628" cy="1500198"/>
          </a:xfrm>
          <a:prstGeom prst="downArrow">
            <a:avLst>
              <a:gd name="adj1" fmla="val 50000"/>
              <a:gd name="adj2" fmla="val 14290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 rot="19933188">
            <a:off x="5886096" y="1540797"/>
            <a:ext cx="428628" cy="1547152"/>
          </a:xfrm>
          <a:prstGeom prst="downArrow">
            <a:avLst>
              <a:gd name="adj1" fmla="val 54653"/>
              <a:gd name="adj2" fmla="val 177474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 rot="1979364">
            <a:off x="2590901" y="1506890"/>
            <a:ext cx="428628" cy="1570595"/>
          </a:xfrm>
          <a:prstGeom prst="downArrow">
            <a:avLst>
              <a:gd name="adj1" fmla="val 50000"/>
              <a:gd name="adj2" fmla="val 16010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500034" y="3000372"/>
            <a:ext cx="2714644" cy="571504"/>
          </a:xfrm>
          <a:prstGeom prst="triangle">
            <a:avLst/>
          </a:prstGeom>
          <a:solidFill>
            <a:srgbClr val="FFC000"/>
          </a:solidFill>
          <a:ln>
            <a:solidFill>
              <a:srgbClr val="0004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ый треугольник 7"/>
          <p:cNvSpPr/>
          <p:nvPr/>
        </p:nvSpPr>
        <p:spPr>
          <a:xfrm>
            <a:off x="4000496" y="2857496"/>
            <a:ext cx="1214446" cy="1071570"/>
          </a:xfrm>
          <a:prstGeom prst="rtTriangle">
            <a:avLst/>
          </a:prstGeom>
          <a:solidFill>
            <a:srgbClr val="FFFF00"/>
          </a:solidFill>
          <a:ln>
            <a:solidFill>
              <a:srgbClr val="0004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6357950" y="2714620"/>
            <a:ext cx="1285884" cy="1214446"/>
          </a:xfrm>
          <a:prstGeom prst="triangle">
            <a:avLst/>
          </a:prstGeom>
          <a:solidFill>
            <a:srgbClr val="92D050"/>
          </a:solidFill>
          <a:ln>
            <a:solidFill>
              <a:srgbClr val="0004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714348" y="3571876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Тупокутний</a:t>
            </a:r>
            <a:endParaRPr lang="ru-RU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214678" y="3929066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Прямокутний</a:t>
            </a:r>
            <a:endParaRPr lang="ru-RU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000760" y="3929066"/>
            <a:ext cx="2786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Гострокутний</a:t>
            </a:r>
            <a:endParaRPr lang="ru-RU" sz="2800" b="1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1428728" y="3071810"/>
            <a:ext cx="214314" cy="142876"/>
          </a:xfrm>
          <a:prstGeom prst="line">
            <a:avLst/>
          </a:prstGeom>
          <a:ln w="28575">
            <a:solidFill>
              <a:srgbClr val="0004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357290" y="3143248"/>
            <a:ext cx="214314" cy="142876"/>
          </a:xfrm>
          <a:prstGeom prst="line">
            <a:avLst/>
          </a:prstGeom>
          <a:ln w="28575">
            <a:solidFill>
              <a:srgbClr val="0004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857620" y="3357562"/>
            <a:ext cx="285752" cy="1588"/>
          </a:xfrm>
          <a:prstGeom prst="line">
            <a:avLst/>
          </a:prstGeom>
          <a:ln w="28575">
            <a:solidFill>
              <a:srgbClr val="0004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857620" y="3429000"/>
            <a:ext cx="285752" cy="1588"/>
          </a:xfrm>
          <a:prstGeom prst="line">
            <a:avLst/>
          </a:prstGeom>
          <a:ln w="28575">
            <a:solidFill>
              <a:srgbClr val="0004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10800000" flipV="1">
            <a:off x="2214546" y="3143248"/>
            <a:ext cx="214314" cy="142876"/>
          </a:xfrm>
          <a:prstGeom prst="line">
            <a:avLst/>
          </a:prstGeom>
          <a:ln w="28575">
            <a:solidFill>
              <a:srgbClr val="0004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10800000" flipV="1">
            <a:off x="2285984" y="3214686"/>
            <a:ext cx="214314" cy="142876"/>
          </a:xfrm>
          <a:prstGeom prst="line">
            <a:avLst/>
          </a:prstGeom>
          <a:ln w="28575">
            <a:solidFill>
              <a:srgbClr val="0004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4287042" y="3928272"/>
            <a:ext cx="285752" cy="1588"/>
          </a:xfrm>
          <a:prstGeom prst="line">
            <a:avLst/>
          </a:prstGeom>
          <a:ln w="28575">
            <a:solidFill>
              <a:srgbClr val="0004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4215604" y="3928272"/>
            <a:ext cx="285752" cy="1588"/>
          </a:xfrm>
          <a:prstGeom prst="line">
            <a:avLst/>
          </a:prstGeom>
          <a:ln w="28575">
            <a:solidFill>
              <a:srgbClr val="0004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16200000" flipH="1">
            <a:off x="6572263" y="3214684"/>
            <a:ext cx="214315" cy="214315"/>
          </a:xfrm>
          <a:prstGeom prst="line">
            <a:avLst/>
          </a:prstGeom>
          <a:ln w="28575">
            <a:solidFill>
              <a:srgbClr val="0004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16200000" flipH="1">
            <a:off x="6500826" y="3286124"/>
            <a:ext cx="214315" cy="214315"/>
          </a:xfrm>
          <a:prstGeom prst="line">
            <a:avLst/>
          </a:prstGeom>
          <a:ln w="28575">
            <a:solidFill>
              <a:srgbClr val="0004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7215206" y="3214686"/>
            <a:ext cx="214314" cy="142876"/>
          </a:xfrm>
          <a:prstGeom prst="line">
            <a:avLst/>
          </a:prstGeom>
          <a:ln w="28575">
            <a:solidFill>
              <a:srgbClr val="0004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7286644" y="3286124"/>
            <a:ext cx="214314" cy="142876"/>
          </a:xfrm>
          <a:prstGeom prst="line">
            <a:avLst/>
          </a:prstGeom>
          <a:ln w="28575">
            <a:solidFill>
              <a:srgbClr val="0004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Дуга 40"/>
          <p:cNvSpPr/>
          <p:nvPr/>
        </p:nvSpPr>
        <p:spPr>
          <a:xfrm rot="8251880">
            <a:off x="1600607" y="2672184"/>
            <a:ext cx="500066" cy="500066"/>
          </a:xfrm>
          <a:prstGeom prst="arc">
            <a:avLst>
              <a:gd name="adj1" fmla="val 15463527"/>
              <a:gd name="adj2" fmla="val 0"/>
            </a:avLst>
          </a:prstGeom>
          <a:ln w="28575">
            <a:solidFill>
              <a:srgbClr val="0004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4000496" y="3714752"/>
            <a:ext cx="214314" cy="1588"/>
          </a:xfrm>
          <a:prstGeom prst="line">
            <a:avLst/>
          </a:prstGeom>
          <a:ln w="28575">
            <a:solidFill>
              <a:srgbClr val="0004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>
            <a:off x="4107653" y="3821909"/>
            <a:ext cx="214314" cy="1588"/>
          </a:xfrm>
          <a:prstGeom prst="line">
            <a:avLst/>
          </a:prstGeom>
          <a:ln w="28575">
            <a:solidFill>
              <a:srgbClr val="0004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000100" y="5143512"/>
            <a:ext cx="71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</a:rPr>
              <a:t>Сума кутів трикутника – 180</a:t>
            </a:r>
            <a:r>
              <a:rPr lang="uk-UA" sz="3600" b="1" baseline="30000" dirty="0" smtClean="0">
                <a:solidFill>
                  <a:srgbClr val="FF0000"/>
                </a:solidFill>
              </a:rPr>
              <a:t>о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t0.gstatic.com/images?q=tbn:ANd9GcTZSuWeHGyoZQfjH7q596Pi_fgX-lCEsX2oVluS15qn0iyO_yg&amp;t=1&amp;usg=__-zMwGxhACMv9ySZK1CMkVtVHX3I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4786322"/>
            <a:ext cx="2505075" cy="1828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extBox 1"/>
          <p:cNvSpPr txBox="1"/>
          <p:nvPr/>
        </p:nvSpPr>
        <p:spPr>
          <a:xfrm>
            <a:off x="214282" y="142852"/>
            <a:ext cx="8286808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rgbClr val="00040C"/>
                </a:solidFill>
              </a:rPr>
              <a:t>      Знайти периметр трикутників</a:t>
            </a:r>
            <a:endParaRPr lang="ru-RU" sz="4000" dirty="0">
              <a:solidFill>
                <a:srgbClr val="00040C"/>
              </a:solidFill>
            </a:endParaRPr>
          </a:p>
        </p:txBody>
      </p:sp>
      <p:sp>
        <p:nvSpPr>
          <p:cNvPr id="8" name="Прямоугольный треугольник 7"/>
          <p:cNvSpPr/>
          <p:nvPr/>
        </p:nvSpPr>
        <p:spPr>
          <a:xfrm>
            <a:off x="500034" y="1142984"/>
            <a:ext cx="1643074" cy="1071570"/>
          </a:xfrm>
          <a:prstGeom prst="rtTriangl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3214678" y="1000108"/>
            <a:ext cx="1571636" cy="1285884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5715008" y="928670"/>
            <a:ext cx="2643206" cy="1214446"/>
          </a:xfrm>
          <a:prstGeom prst="triangle">
            <a:avLst>
              <a:gd name="adj" fmla="val 5000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500034" y="1928802"/>
            <a:ext cx="285752" cy="1588"/>
          </a:xfrm>
          <a:prstGeom prst="line">
            <a:avLst/>
          </a:prstGeom>
          <a:ln>
            <a:solidFill>
              <a:srgbClr val="0004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 flipH="1" flipV="1">
            <a:off x="643704" y="2072472"/>
            <a:ext cx="284164" cy="1588"/>
          </a:xfrm>
          <a:prstGeom prst="line">
            <a:avLst/>
          </a:prstGeom>
          <a:ln>
            <a:solidFill>
              <a:srgbClr val="0004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14282" y="128586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3</a:t>
            </a:r>
            <a:endParaRPr lang="ru-RU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857224" y="207167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4</a:t>
            </a:r>
            <a:endParaRPr lang="ru-RU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142976" y="114298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5</a:t>
            </a:r>
            <a:endParaRPr lang="ru-RU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786182" y="221455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6</a:t>
            </a:r>
            <a:endParaRPr lang="ru-RU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357686" y="135729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6</a:t>
            </a:r>
            <a:endParaRPr lang="ru-RU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286116" y="135729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6</a:t>
            </a:r>
            <a:endParaRPr lang="ru-RU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7572396" y="114298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5</a:t>
            </a:r>
            <a:endParaRPr lang="ru-RU" sz="28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786578" y="200024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8</a:t>
            </a:r>
            <a:endParaRPr lang="ru-RU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072198" y="114298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5</a:t>
            </a:r>
            <a:endParaRPr lang="ru-RU" sz="2800" b="1" dirty="0"/>
          </a:p>
        </p:txBody>
      </p:sp>
      <p:sp>
        <p:nvSpPr>
          <p:cNvPr id="25" name="Овальная выноска 24"/>
          <p:cNvSpPr/>
          <p:nvPr/>
        </p:nvSpPr>
        <p:spPr>
          <a:xfrm rot="17330255">
            <a:off x="2130151" y="2561408"/>
            <a:ext cx="3503850" cy="3989011"/>
          </a:xfrm>
          <a:prstGeom prst="wedgeEllipseCallout">
            <a:avLst>
              <a:gd name="adj1" fmla="val -14337"/>
              <a:gd name="adj2" fmla="val 8074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2285984" y="3286124"/>
            <a:ext cx="35719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                 </a:t>
            </a:r>
            <a:r>
              <a:rPr lang="uk-UA" sz="3600" b="1" dirty="0" smtClean="0">
                <a:solidFill>
                  <a:schemeClr val="bg2">
                    <a:lumMod val="75000"/>
                  </a:schemeClr>
                </a:solidFill>
              </a:rPr>
              <a:t>Які трикутники за</a:t>
            </a:r>
          </a:p>
          <a:p>
            <a:r>
              <a:rPr lang="uk-UA" sz="3600" b="1" dirty="0" smtClean="0">
                <a:solidFill>
                  <a:schemeClr val="bg2">
                    <a:lumMod val="75000"/>
                  </a:schemeClr>
                </a:solidFill>
              </a:rPr>
              <a:t>   сторонами?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t3.gstatic.com/images?q=tbn:ANd9GcTE1e9lR4Ub1Mbi_cNeh8HIhLcVXylowMAOBk4rFMjS0SS5Y_k&amp;t=1&amp;usg=__SFcKe6UIG1lcdhVQYx9BdwCp414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357166"/>
            <a:ext cx="2786082" cy="37147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Выноска-облако 2"/>
          <p:cNvSpPr/>
          <p:nvPr/>
        </p:nvSpPr>
        <p:spPr>
          <a:xfrm>
            <a:off x="3286116" y="357166"/>
            <a:ext cx="5143536" cy="3643338"/>
          </a:xfrm>
          <a:prstGeom prst="cloudCallout">
            <a:avLst>
              <a:gd name="adj1" fmla="val -66615"/>
              <a:gd name="adj2" fmla="val 586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14810" y="1285860"/>
            <a:ext cx="35719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chemeClr val="bg2">
                    <a:lumMod val="75000"/>
                  </a:schemeClr>
                </a:solidFill>
              </a:rPr>
              <a:t>Визначить вид трикутника за його кутами!</a:t>
            </a:r>
            <a:endParaRPr lang="ru-RU" sz="3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4071942"/>
            <a:ext cx="88582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solidFill>
                  <a:srgbClr val="FFC000"/>
                </a:solidFill>
              </a:rPr>
              <a:t>а) 34</a:t>
            </a:r>
            <a:r>
              <a:rPr lang="uk-UA" sz="4000" b="1" baseline="30000" dirty="0" smtClean="0">
                <a:solidFill>
                  <a:srgbClr val="FFC000"/>
                </a:solidFill>
              </a:rPr>
              <a:t>о</a:t>
            </a:r>
            <a:r>
              <a:rPr lang="uk-UA" sz="4000" b="1" dirty="0" smtClean="0">
                <a:solidFill>
                  <a:srgbClr val="FFC000"/>
                </a:solidFill>
              </a:rPr>
              <a:t>; 127</a:t>
            </a:r>
            <a:r>
              <a:rPr lang="uk-UA" sz="4000" b="1" baseline="30000" dirty="0" smtClean="0">
                <a:solidFill>
                  <a:srgbClr val="FFC000"/>
                </a:solidFill>
              </a:rPr>
              <a:t>о</a:t>
            </a:r>
            <a:r>
              <a:rPr lang="uk-UA" sz="4000" b="1" dirty="0" smtClean="0">
                <a:solidFill>
                  <a:srgbClr val="FFC000"/>
                </a:solidFill>
              </a:rPr>
              <a:t>; 19</a:t>
            </a:r>
            <a:r>
              <a:rPr lang="uk-UA" sz="4000" b="1" baseline="30000" dirty="0" smtClean="0">
                <a:solidFill>
                  <a:srgbClr val="FFC000"/>
                </a:solidFill>
              </a:rPr>
              <a:t>о</a:t>
            </a:r>
            <a:r>
              <a:rPr lang="uk-UA" sz="4000" b="1" dirty="0" smtClean="0">
                <a:solidFill>
                  <a:srgbClr val="FFC000"/>
                </a:solidFill>
              </a:rPr>
              <a:t>.</a:t>
            </a:r>
          </a:p>
          <a:p>
            <a:r>
              <a:rPr lang="uk-UA" sz="4000" dirty="0" smtClean="0"/>
              <a:t>             </a:t>
            </a:r>
            <a:r>
              <a:rPr lang="uk-UA" sz="4000" b="1" dirty="0" smtClean="0">
                <a:solidFill>
                  <a:srgbClr val="00B050"/>
                </a:solidFill>
              </a:rPr>
              <a:t>б) 40</a:t>
            </a:r>
            <a:r>
              <a:rPr lang="uk-UA" sz="4000" b="1" baseline="30000" dirty="0" smtClean="0">
                <a:solidFill>
                  <a:srgbClr val="00B050"/>
                </a:solidFill>
              </a:rPr>
              <a:t>о</a:t>
            </a:r>
            <a:r>
              <a:rPr lang="uk-UA" sz="4000" b="1" dirty="0" smtClean="0">
                <a:solidFill>
                  <a:srgbClr val="00B050"/>
                </a:solidFill>
              </a:rPr>
              <a:t>; 50</a:t>
            </a:r>
            <a:r>
              <a:rPr lang="uk-UA" sz="4000" b="1" baseline="30000" dirty="0" smtClean="0">
                <a:solidFill>
                  <a:srgbClr val="00B050"/>
                </a:solidFill>
              </a:rPr>
              <a:t>о</a:t>
            </a:r>
            <a:r>
              <a:rPr lang="uk-UA" sz="4000" b="1" dirty="0" smtClean="0">
                <a:solidFill>
                  <a:srgbClr val="00B050"/>
                </a:solidFill>
              </a:rPr>
              <a:t>; 90</a:t>
            </a:r>
            <a:r>
              <a:rPr lang="uk-UA" sz="4000" b="1" baseline="30000" dirty="0" smtClean="0">
                <a:solidFill>
                  <a:srgbClr val="00B050"/>
                </a:solidFill>
              </a:rPr>
              <a:t>о</a:t>
            </a:r>
            <a:r>
              <a:rPr lang="uk-UA" sz="4000" b="1" dirty="0" smtClean="0">
                <a:solidFill>
                  <a:srgbClr val="00B050"/>
                </a:solidFill>
              </a:rPr>
              <a:t>.</a:t>
            </a:r>
          </a:p>
          <a:p>
            <a:r>
              <a:rPr lang="uk-UA" sz="4000" dirty="0" smtClean="0"/>
              <a:t>                          </a:t>
            </a:r>
            <a:r>
              <a:rPr lang="uk-UA" sz="4000" b="1" dirty="0" smtClean="0">
                <a:solidFill>
                  <a:srgbClr val="00B0F0"/>
                </a:solidFill>
              </a:rPr>
              <a:t>в) 45</a:t>
            </a:r>
            <a:r>
              <a:rPr lang="uk-UA" sz="4000" b="1" baseline="30000" dirty="0" smtClean="0">
                <a:solidFill>
                  <a:srgbClr val="00B0F0"/>
                </a:solidFill>
              </a:rPr>
              <a:t>о</a:t>
            </a:r>
            <a:r>
              <a:rPr lang="uk-UA" sz="4000" b="1" dirty="0" smtClean="0">
                <a:solidFill>
                  <a:srgbClr val="00B0F0"/>
                </a:solidFill>
              </a:rPr>
              <a:t>; 60</a:t>
            </a:r>
            <a:r>
              <a:rPr lang="uk-UA" sz="4000" b="1" baseline="30000" dirty="0" smtClean="0">
                <a:solidFill>
                  <a:srgbClr val="00B0F0"/>
                </a:solidFill>
              </a:rPr>
              <a:t>о</a:t>
            </a:r>
            <a:r>
              <a:rPr lang="uk-UA" sz="4000" b="1" dirty="0" smtClean="0">
                <a:solidFill>
                  <a:srgbClr val="00B0F0"/>
                </a:solidFill>
              </a:rPr>
              <a:t>; 75</a:t>
            </a:r>
            <a:r>
              <a:rPr lang="uk-UA" sz="4000" b="1" baseline="30000" dirty="0" smtClean="0">
                <a:solidFill>
                  <a:srgbClr val="00B0F0"/>
                </a:solidFill>
              </a:rPr>
              <a:t>о</a:t>
            </a:r>
            <a:r>
              <a:rPr lang="uk-UA" sz="4000" b="1" dirty="0" smtClean="0">
                <a:solidFill>
                  <a:srgbClr val="00B0F0"/>
                </a:solidFill>
              </a:rPr>
              <a:t>.</a:t>
            </a:r>
          </a:p>
          <a:p>
            <a:r>
              <a:rPr lang="uk-UA" sz="4000" dirty="0" smtClean="0"/>
              <a:t>                                     </a:t>
            </a:r>
            <a:r>
              <a:rPr lang="uk-UA" sz="4000" b="1" dirty="0" smtClean="0">
                <a:solidFill>
                  <a:srgbClr val="FF00FF"/>
                </a:solidFill>
              </a:rPr>
              <a:t>г) 95</a:t>
            </a:r>
            <a:r>
              <a:rPr lang="uk-UA" sz="4000" b="1" baseline="30000" dirty="0" smtClean="0">
                <a:solidFill>
                  <a:srgbClr val="FF00FF"/>
                </a:solidFill>
              </a:rPr>
              <a:t>о</a:t>
            </a:r>
            <a:r>
              <a:rPr lang="uk-UA" sz="4000" b="1" dirty="0" smtClean="0">
                <a:solidFill>
                  <a:srgbClr val="FF00FF"/>
                </a:solidFill>
              </a:rPr>
              <a:t>; 85</a:t>
            </a:r>
            <a:r>
              <a:rPr lang="uk-UA" sz="4000" b="1" baseline="30000" dirty="0" smtClean="0">
                <a:solidFill>
                  <a:srgbClr val="FF00FF"/>
                </a:solidFill>
              </a:rPr>
              <a:t>о</a:t>
            </a:r>
            <a:r>
              <a:rPr lang="uk-UA" sz="4000" b="1" dirty="0" smtClean="0">
                <a:solidFill>
                  <a:srgbClr val="FF00FF"/>
                </a:solidFill>
              </a:rPr>
              <a:t>; 5</a:t>
            </a:r>
            <a:r>
              <a:rPr lang="uk-UA" sz="4000" b="1" baseline="30000" dirty="0" smtClean="0">
                <a:solidFill>
                  <a:srgbClr val="FF00FF"/>
                </a:solidFill>
              </a:rPr>
              <a:t>о</a:t>
            </a:r>
            <a:r>
              <a:rPr lang="uk-UA" sz="4000" b="1" dirty="0" smtClean="0">
                <a:solidFill>
                  <a:srgbClr val="FF00FF"/>
                </a:solidFill>
              </a:rPr>
              <a:t>.</a:t>
            </a:r>
            <a:r>
              <a:rPr lang="uk-UA" sz="4000" b="1" dirty="0" smtClean="0"/>
              <a:t>  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t0.gstatic.com/images?q=tbn:ANd9GcTfr9mlfnK0V23VQXLI1wUh5IgLTgKKghjG1vyxFJxlj8DDLmc&amp;t=1&amp;usg=__kHWQkwHGqFktkcVUX3-y_hlOhFM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285728"/>
            <a:ext cx="3214707" cy="321471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3" name="Горизонтальный свиток 2"/>
          <p:cNvSpPr/>
          <p:nvPr/>
        </p:nvSpPr>
        <p:spPr>
          <a:xfrm>
            <a:off x="357158" y="285728"/>
            <a:ext cx="5286412" cy="5857916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357290" y="1357298"/>
            <a:ext cx="38576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Чи існує трикутник зі сторонами:</a:t>
            </a:r>
          </a:p>
          <a:p>
            <a:pPr marL="342900" indent="-342900"/>
            <a:r>
              <a:rPr lang="uk-UA" sz="4000" b="1" dirty="0" smtClean="0">
                <a:solidFill>
                  <a:srgbClr val="00B050"/>
                </a:solidFill>
              </a:rPr>
              <a:t>1)  3; 3; 5.</a:t>
            </a:r>
          </a:p>
          <a:p>
            <a:pPr marL="342900" indent="-342900"/>
            <a:r>
              <a:rPr lang="uk-UA" sz="4000" b="1" dirty="0" smtClean="0">
                <a:solidFill>
                  <a:srgbClr val="FF66CC"/>
                </a:solidFill>
              </a:rPr>
              <a:t>2)  5; 2; 2.</a:t>
            </a:r>
          </a:p>
          <a:p>
            <a:pPr marL="342900" indent="-342900"/>
            <a:r>
              <a:rPr lang="uk-UA" sz="4000" b="1" dirty="0" smtClean="0">
                <a:solidFill>
                  <a:srgbClr val="FF0000"/>
                </a:solidFill>
              </a:rPr>
              <a:t>3)  7; 9; 2?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http://t2.gstatic.com/images?q=tbn:ANd9GcS52yS9fXYRGNj4hh1kGT3_JjMwkYE-S3EIli6erz-BZZsbW0k&amp;t=1&amp;usg=__aQRJZ33jHcg5TL2qjrk6ofH699Q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1214422"/>
            <a:ext cx="3525595" cy="27860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2774" name="Picture 6" descr="http://t2.gstatic.com/images?q=tbn:ANd9GcTUm9Qy0PbXwnAyUQSwqj8xO679q8B4Nt8WvYgK6T_Hl2MHylU&amp;t=1&amp;usg=__sEKkVoc61DnsLMzEaXVo4bhj94k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86525" y="214290"/>
            <a:ext cx="2657475" cy="17240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5" name="Вертикальный свиток 4"/>
          <p:cNvSpPr/>
          <p:nvPr/>
        </p:nvSpPr>
        <p:spPr>
          <a:xfrm>
            <a:off x="0" y="428604"/>
            <a:ext cx="4857752" cy="5643602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85786" y="1285860"/>
            <a:ext cx="335758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Боксерський ринг – квадрат зі сторонами 6м.  </a:t>
            </a:r>
          </a:p>
          <a:p>
            <a:r>
              <a:rPr lang="uk-UA" sz="32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Скільки метрів канату треба для огорожі?</a:t>
            </a:r>
            <a:endParaRPr lang="ru-RU" sz="3200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85728"/>
            <a:ext cx="822372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48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Математична майстерня</a:t>
            </a:r>
            <a:endParaRPr lang="ru-RU" sz="4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33794" name="Picture 2" descr="http://t0.gstatic.com/images?q=tbn:ANd9GcS6n0JjH8s6QRlGOreulIRZjPhPM2AVjzk0TOAkWrVl9rqIZLs&amp;t=1&amp;usg=__QwqUZSgh0wC8fnolccpv2dZUWlM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142984"/>
            <a:ext cx="2114550" cy="21621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2786050" y="1214422"/>
            <a:ext cx="592935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1. Накресліть трикутник </a:t>
            </a:r>
            <a:r>
              <a:rPr lang="en-US" sz="2800" dirty="0" smtClean="0"/>
              <a:t> </a:t>
            </a:r>
            <a:r>
              <a:rPr lang="uk-UA" sz="2800" dirty="0" smtClean="0"/>
              <a:t>АК</a:t>
            </a:r>
            <a:r>
              <a:rPr lang="en-US" sz="2800" dirty="0" smtClean="0"/>
              <a:t>N</a:t>
            </a:r>
            <a:r>
              <a:rPr lang="uk-UA" sz="2800" dirty="0" smtClean="0"/>
              <a:t> так,  щоб          А = 110</a:t>
            </a:r>
            <a:r>
              <a:rPr lang="uk-UA" sz="2800" baseline="30000" dirty="0" smtClean="0"/>
              <a:t>о</a:t>
            </a:r>
            <a:r>
              <a:rPr lang="uk-UA" sz="2800" dirty="0" smtClean="0"/>
              <a:t> . Виміряйте і запишіть градусні міри інших кутів трикутника. Визначте вид трикутника. </a:t>
            </a:r>
            <a:endParaRPr lang="ru-RU" sz="28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072066" y="2000240"/>
            <a:ext cx="28575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 flipH="1" flipV="1">
            <a:off x="5036347" y="1821645"/>
            <a:ext cx="214314" cy="1428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8596" y="3786190"/>
            <a:ext cx="82868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2. Накресліть  квадрат зі стороною 5см, позначте його вершини. Знайдіть периметр квадрата. Накресліть пряму так, щоб вона перетинала квадрат так, щоб утворились трикутник і п</a:t>
            </a:r>
            <a:r>
              <a:rPr lang="en-US" sz="2800" dirty="0" smtClean="0"/>
              <a:t>’</a:t>
            </a:r>
            <a:r>
              <a:rPr lang="uk-UA" sz="2800" dirty="0" smtClean="0"/>
              <a:t>ятикутник.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t2.gstatic.com/images?q=tbn:ANd9GcRPAPakQO32sQ3KFiCyp96d6flMNfhb-q00Atinvig6ro2CP9Y&amp;t=1&amp;usg=__3UL1CtSLMijkqtA1o1MMqN3tGKM=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500042"/>
            <a:ext cx="2057400" cy="221932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3" name="Прямоугольник 2"/>
          <p:cNvSpPr/>
          <p:nvPr/>
        </p:nvSpPr>
        <p:spPr>
          <a:xfrm>
            <a:off x="2714612" y="1142984"/>
            <a:ext cx="61702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1. Усний рахунок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3143248"/>
            <a:ext cx="11448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2.  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9" name="Рисунок 8" descr="http://t1.gstatic.com/images?q=tbn:ANd9GcTksiRWH8L1q77_G_TLyDYaA4Z3yzKPIkAzLO0PSxNeCJakADE&amp;t=1&amp;usg=__N8S2Ndyo-sCKPohXgP97uby0gKA=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4000504"/>
            <a:ext cx="1981200" cy="23050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428728" y="3214686"/>
            <a:ext cx="4572032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25</a:t>
            </a:r>
            <a:r>
              <a:rPr kumimoji="0" lang="en-US" sz="4400" b="0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    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45</a:t>
            </a:r>
            <a:r>
              <a:rPr kumimoji="0" lang="en-US" sz="4400" b="1" i="0" u="none" strike="noStrike" cap="none" normalizeH="0" baseline="3000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75</a:t>
            </a:r>
            <a:r>
              <a:rPr kumimoji="0" lang="en-US" sz="4400" b="1" i="0" u="none" strike="noStrike" cap="none" normalizeH="0" baseline="30000" dirty="0" smtClean="0">
                <a:ln>
                  <a:noFill/>
                </a:ln>
                <a:solidFill>
                  <a:srgbClr val="92D05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</a:t>
            </a:r>
            <a:r>
              <a:rPr kumimoji="0" lang="en-US" sz="4400" b="1" i="0" u="none" strike="noStrike" cap="none" normalizeH="0" baseline="30000" dirty="0" smtClean="0">
                <a:ln>
                  <a:noFill/>
                </a:ln>
                <a:solidFill>
                  <a:srgbClr val="92D05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95</a:t>
            </a:r>
            <a:r>
              <a:rPr kumimoji="0" lang="en-US" sz="4400" b="0" i="0" u="none" strike="noStrike" cap="none" normalizeH="0" baseline="3000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t1.gstatic.com/images?q=tbn:ANd9GcQ25QGb9vVkDM_sx9TyYW-zcng1wotbB1ASOnA9U9K0iVX8P3I&amp;t=1&amp;usg=__bOtfRthBMEpPcaFooGZFtBvXJA0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2447925" cy="18669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2080848" y="428604"/>
            <a:ext cx="7063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Домашнє завдання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6" y="2143116"/>
          <a:ext cx="7572428" cy="4000527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893107"/>
                <a:gridCol w="1893107"/>
                <a:gridCol w="1893107"/>
                <a:gridCol w="1893107"/>
              </a:tblGrid>
              <a:tr h="1333509"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 smtClean="0"/>
                        <a:t>а</a:t>
                      </a:r>
                      <a:endParaRPr lang="ru-RU" sz="3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/>
                        <a:t>23</a:t>
                      </a:r>
                      <a:endParaRPr lang="ru-RU" sz="3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/>
                        <a:t>125</a:t>
                      </a:r>
                      <a:endParaRPr lang="ru-RU" sz="3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509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b</a:t>
                      </a:r>
                      <a:endParaRPr lang="ru-RU" sz="3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17</a:t>
                      </a:r>
                      <a:endParaRPr lang="ru-RU" sz="3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1250</a:t>
                      </a:r>
                      <a:endParaRPr lang="ru-RU" sz="3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509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P</a:t>
                      </a:r>
                      <a:endParaRPr lang="ru-RU" sz="4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1000</a:t>
                      </a:r>
                      <a:endParaRPr lang="ru-RU" sz="3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5000</a:t>
                      </a:r>
                      <a:endParaRPr lang="ru-RU" sz="3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357166"/>
            <a:ext cx="835824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5400" b="1" dirty="0" smtClean="0">
                <a:ln/>
                <a:solidFill>
                  <a:schemeClr val="accent3"/>
                </a:solidFill>
              </a:rPr>
              <a:t>Листок настрою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35842" name="Picture 2" descr="http://t1.gstatic.com/images?q=tbn:ANd9GcSW0XmC4ByOgV4pGuxJLlIPLwQ-ktlI91EG5Pduq-KnAGB68TY&amp;t=1&amp;usg=__kJ785pu1bDhEmBSI7HKExLyZr4U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643050"/>
            <a:ext cx="2152650" cy="21240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35844" name="Picture 4" descr="http://t0.gstatic.com/images?q=tbn:ANd9GcTkmkeg74PAI7OGP2EbcvTHIhxdcY8tFbI0xJbiPRXfN4T747U&amp;t=1&amp;usg=__nhx6PBTwlrnDXXlL9Ey2O0Up8nQ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1714488"/>
            <a:ext cx="2571768" cy="215265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5846" name="Picture 6" descr="http://t0.gstatic.com/images?q=tbn:ANd9GcQvJyhgUPMIAwOBQWTJWu5dp2uL6MbwDQrPOvq_plYT0NRpLp0&amp;t=1&amp;usg=__N-iRVCoZQICx7r5Xl8kw7Of-_FQ=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26" y="1500174"/>
            <a:ext cx="2143125" cy="2143125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35848" name="Picture 8" descr="http://t0.gstatic.com/images?q=tbn:ANd9GcRW18jbJR7_tuEWUCBtoSbev4mZTf7gpNQHFbTp1-4Bau-T39c&amp;t=1&amp;usg=__rghWZQ3Awnq890WD1r454AwzQH4=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8992" y="4286256"/>
            <a:ext cx="2038350" cy="223837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35850" name="Picture 10" descr="http://t3.gstatic.com/images?q=tbn:ANd9GcRhH-XSBLYcE9PZ0HRRVQ5aawAqPcMxjlJSbkUF4I43Vf_aNWo&amp;t=1&amp;usg=__q96UyuUKPvRhmdn6IV7x4FNtSCE=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15074" y="4429132"/>
            <a:ext cx="2466975" cy="184785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35852" name="Picture 12" descr="http://t1.gstatic.com/images?q=tbn:ANd9GcShpEhiv4Hme6m-hA6ISF1aozfbU-es76OfNaKkLvwp9ilmll0&amp;t=1&amp;usg=__l0Q0Nkwg9n25AadM3GvB9x_P4lI=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8596" y="4214818"/>
            <a:ext cx="2133600" cy="213360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уб 1"/>
          <p:cNvSpPr/>
          <p:nvPr/>
        </p:nvSpPr>
        <p:spPr>
          <a:xfrm>
            <a:off x="714348" y="571480"/>
            <a:ext cx="3286148" cy="3143272"/>
          </a:xfrm>
          <a:prstGeom prst="cub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rot="10800000" flipV="1">
            <a:off x="714348" y="3000372"/>
            <a:ext cx="785818" cy="7143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286117" y="1785529"/>
            <a:ext cx="2428892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1500166" y="2928934"/>
            <a:ext cx="2500330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0" y="0"/>
            <a:ext cx="5790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3</a:t>
            </a:r>
            <a:endParaRPr lang="ru-RU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0" y="1142984"/>
            <a:ext cx="7040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А</a:t>
            </a:r>
            <a:endParaRPr lang="ru-RU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143372" y="2285992"/>
            <a:ext cx="5870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</a:t>
            </a:r>
            <a:endParaRPr lang="ru-RU" sz="54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 rot="5400000">
            <a:off x="-463585" y="2536025"/>
            <a:ext cx="2356660" cy="79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714348" y="3714752"/>
            <a:ext cx="178595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2500298" y="1357298"/>
            <a:ext cx="71438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16200000" flipV="1">
            <a:off x="1322365" y="2535231"/>
            <a:ext cx="2357454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5400000" flipH="1" flipV="1">
            <a:off x="3214678" y="500042"/>
            <a:ext cx="857256" cy="85725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rot="5400000">
            <a:off x="2858282" y="1785132"/>
            <a:ext cx="2286016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4" name="Picture 4" descr="http://t0.gstatic.com/images?q=tbn:ANd9GcQcgOjz2Fyb6bHEUJvgJrTP7DZln682ZX5XtJdsYV-Rmsvv9nw&amp;t=1&amp;usg=__u0u8RueO_pqAU49f8QlSiRvLvwA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3857628"/>
            <a:ext cx="2071702" cy="2776508"/>
          </a:xfrm>
          <a:prstGeom prst="rect">
            <a:avLst/>
          </a:prstGeom>
          <a:noFill/>
        </p:spPr>
      </p:pic>
      <p:sp>
        <p:nvSpPr>
          <p:cNvPr id="50" name="TextBox 49"/>
          <p:cNvSpPr txBox="1"/>
          <p:nvPr/>
        </p:nvSpPr>
        <p:spPr>
          <a:xfrm>
            <a:off x="4786314" y="642918"/>
            <a:ext cx="4143404" cy="440120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4000" dirty="0" smtClean="0">
                <a:solidFill>
                  <a:srgbClr val="7030A0"/>
                </a:solidFill>
              </a:rPr>
              <a:t>Мурашка вирушив </a:t>
            </a:r>
            <a:r>
              <a:rPr lang="uk-UA" sz="4000" smtClean="0">
                <a:solidFill>
                  <a:srgbClr val="7030A0"/>
                </a:solidFill>
              </a:rPr>
              <a:t>в подорож </a:t>
            </a:r>
            <a:r>
              <a:rPr lang="uk-UA" sz="4000" dirty="0" smtClean="0">
                <a:solidFill>
                  <a:srgbClr val="7030A0"/>
                </a:solidFill>
              </a:rPr>
              <a:t>з </a:t>
            </a:r>
            <a:r>
              <a:rPr lang="uk-UA" sz="4000" b="1" smtClean="0">
                <a:solidFill>
                  <a:srgbClr val="7030A0"/>
                </a:solidFill>
              </a:rPr>
              <a:t>А</a:t>
            </a:r>
            <a:r>
              <a:rPr lang="uk-UA" sz="4000" smtClean="0">
                <a:solidFill>
                  <a:srgbClr val="7030A0"/>
                </a:solidFill>
              </a:rPr>
              <a:t> до </a:t>
            </a:r>
            <a:r>
              <a:rPr lang="uk-UA" sz="4000" b="1" dirty="0" smtClean="0">
                <a:solidFill>
                  <a:srgbClr val="7030A0"/>
                </a:solidFill>
              </a:rPr>
              <a:t>В</a:t>
            </a:r>
            <a:r>
              <a:rPr lang="uk-UA" sz="4000" dirty="0" smtClean="0">
                <a:solidFill>
                  <a:srgbClr val="7030A0"/>
                </a:solidFill>
              </a:rPr>
              <a:t>. Довжина ребра куба </a:t>
            </a:r>
          </a:p>
          <a:p>
            <a:r>
              <a:rPr lang="uk-UA" sz="4000" dirty="0" smtClean="0">
                <a:solidFill>
                  <a:srgbClr val="7030A0"/>
                </a:solidFill>
              </a:rPr>
              <a:t>9 см. Знайти шлях від </a:t>
            </a:r>
            <a:r>
              <a:rPr lang="uk-UA" sz="4000" b="1" dirty="0" smtClean="0">
                <a:solidFill>
                  <a:srgbClr val="7030A0"/>
                </a:solidFill>
              </a:rPr>
              <a:t>А</a:t>
            </a:r>
            <a:r>
              <a:rPr lang="uk-UA" sz="4000" dirty="0" smtClean="0">
                <a:solidFill>
                  <a:srgbClr val="7030A0"/>
                </a:solidFill>
              </a:rPr>
              <a:t> до </a:t>
            </a:r>
            <a:r>
              <a:rPr lang="uk-UA" sz="4000" b="1" dirty="0" smtClean="0">
                <a:solidFill>
                  <a:srgbClr val="7030A0"/>
                </a:solidFill>
              </a:rPr>
              <a:t>В</a:t>
            </a:r>
            <a:r>
              <a:rPr lang="uk-UA" sz="4000" dirty="0" smtClean="0">
                <a:solidFill>
                  <a:srgbClr val="7030A0"/>
                </a:solidFill>
              </a:rPr>
              <a:t>.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928662" y="4000504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Допоможи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760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4.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214290"/>
            <a:ext cx="38576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Хто швидче дійде з пункту </a:t>
            </a:r>
            <a:r>
              <a:rPr lang="uk-UA" sz="4000" b="1" dirty="0" smtClean="0">
                <a:solidFill>
                  <a:srgbClr val="FFFF00"/>
                </a:solidFill>
              </a:rPr>
              <a:t>А</a:t>
            </a:r>
            <a:r>
              <a:rPr lang="uk-UA" sz="4000" dirty="0" smtClean="0">
                <a:solidFill>
                  <a:srgbClr val="FFFF00"/>
                </a:solidFill>
              </a:rPr>
              <a:t> до пункту </a:t>
            </a:r>
            <a:r>
              <a:rPr lang="uk-UA" sz="4000" b="1" dirty="0" smtClean="0">
                <a:solidFill>
                  <a:srgbClr val="FFFF00"/>
                </a:solidFill>
              </a:rPr>
              <a:t>В</a:t>
            </a:r>
            <a:r>
              <a:rPr lang="uk-UA" sz="4000" dirty="0" smtClean="0">
                <a:solidFill>
                  <a:srgbClr val="FFFF00"/>
                </a:solidFill>
              </a:rPr>
              <a:t>?</a:t>
            </a:r>
            <a:endParaRPr lang="ru-RU" sz="4000" dirty="0">
              <a:solidFill>
                <a:srgbClr val="FFFF00"/>
              </a:solidFill>
            </a:endParaRPr>
          </a:p>
        </p:txBody>
      </p:sp>
      <p:pic>
        <p:nvPicPr>
          <p:cNvPr id="16386" name="Picture 2" descr="http://t2.gstatic.com/images?q=tbn:ANd9GcTyVcQ-elIE8gZno6If-J9wqn8ihwj41WMc6utJ1wxhPXCnaR4&amp;t=1&amp;usg=__oaL4Mfj7wOSH3bZujKIgM6rLA9w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4391025"/>
            <a:ext cx="2500330" cy="2466975"/>
          </a:xfrm>
          <a:prstGeom prst="rect">
            <a:avLst/>
          </a:prstGeom>
          <a:noFill/>
        </p:spPr>
      </p:pic>
      <p:pic>
        <p:nvPicPr>
          <p:cNvPr id="16388" name="Picture 4" descr="http://t2.gstatic.com/images?q=tbn:ANd9GcQlAv7ZOjyEn0HSFxB2sw8Us1qU0tJiWhU9Rouh5ywp_BlQfmA&amp;t=1&amp;usg=__x5Mncam9WoH1nLZqIrKXDKgkb2s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285728"/>
            <a:ext cx="2643206" cy="24384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000100" y="4357694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FF66CC"/>
                </a:solidFill>
              </a:rPr>
              <a:t>Тетяна</a:t>
            </a:r>
            <a:endParaRPr lang="ru-RU" sz="2400" b="1" dirty="0">
              <a:solidFill>
                <a:srgbClr val="FF66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57884" y="2285992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92D050"/>
                </a:solidFill>
              </a:rPr>
              <a:t>Олена</a:t>
            </a:r>
            <a:endParaRPr lang="ru-RU" sz="2400" b="1" dirty="0">
              <a:solidFill>
                <a:srgbClr val="92D050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857488" y="3071810"/>
            <a:ext cx="4143404" cy="1588"/>
          </a:xfrm>
          <a:prstGeom prst="straightConnector1">
            <a:avLst/>
          </a:prstGeom>
          <a:ln w="571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2464579" y="3464719"/>
            <a:ext cx="785818" cy="1588"/>
          </a:xfrm>
          <a:prstGeom prst="straightConnector1">
            <a:avLst/>
          </a:prstGeom>
          <a:ln w="57150">
            <a:solidFill>
              <a:srgbClr val="FF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2857488" y="3857628"/>
            <a:ext cx="2571768" cy="1588"/>
          </a:xfrm>
          <a:prstGeom prst="straightConnector1">
            <a:avLst/>
          </a:prstGeom>
          <a:ln w="57150">
            <a:solidFill>
              <a:srgbClr val="FF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5715802" y="4356900"/>
            <a:ext cx="2571768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>
            <a:off x="5107785" y="4107661"/>
            <a:ext cx="500066" cy="1588"/>
          </a:xfrm>
          <a:prstGeom prst="straightConnector1">
            <a:avLst/>
          </a:prstGeom>
          <a:ln w="57150">
            <a:solidFill>
              <a:srgbClr val="FF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5357818" y="4357694"/>
            <a:ext cx="571504" cy="1588"/>
          </a:xfrm>
          <a:prstGeom prst="straightConnector1">
            <a:avLst/>
          </a:prstGeom>
          <a:ln w="57150">
            <a:solidFill>
              <a:srgbClr val="FF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5400000">
            <a:off x="5643570" y="4643446"/>
            <a:ext cx="571504" cy="1588"/>
          </a:xfrm>
          <a:prstGeom prst="straightConnector1">
            <a:avLst/>
          </a:prstGeom>
          <a:ln w="57150">
            <a:solidFill>
              <a:srgbClr val="FF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5929322" y="4929198"/>
            <a:ext cx="571504" cy="1588"/>
          </a:xfrm>
          <a:prstGeom prst="straightConnector1">
            <a:avLst/>
          </a:prstGeom>
          <a:ln w="57150">
            <a:solidFill>
              <a:srgbClr val="FF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5400000">
            <a:off x="6143636" y="5286388"/>
            <a:ext cx="714380" cy="1588"/>
          </a:xfrm>
          <a:prstGeom prst="straightConnector1">
            <a:avLst/>
          </a:prstGeom>
          <a:ln w="57150">
            <a:solidFill>
              <a:srgbClr val="FF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6500826" y="5643578"/>
            <a:ext cx="571504" cy="1588"/>
          </a:xfrm>
          <a:prstGeom prst="straightConnector1">
            <a:avLst/>
          </a:prstGeom>
          <a:ln w="57150">
            <a:solidFill>
              <a:srgbClr val="FF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2357422" y="2857496"/>
            <a:ext cx="5261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solidFill>
                  <a:srgbClr val="FFFF00"/>
                </a:solidFill>
              </a:rPr>
              <a:t>А</a:t>
            </a:r>
            <a:endParaRPr lang="ru-RU" sz="3600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7072330" y="5429264"/>
            <a:ext cx="4523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solidFill>
                  <a:srgbClr val="FFFF00"/>
                </a:solidFill>
              </a:rPr>
              <a:t>В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428604"/>
            <a:ext cx="3500462" cy="17859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10800000">
            <a:off x="2143108" y="1357298"/>
            <a:ext cx="2357454" cy="857256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ый треугольник 6"/>
          <p:cNvSpPr/>
          <p:nvPr/>
        </p:nvSpPr>
        <p:spPr>
          <a:xfrm>
            <a:off x="2143108" y="428604"/>
            <a:ext cx="1214446" cy="928694"/>
          </a:xfrm>
          <a:prstGeom prst="rt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ый треугольник 9"/>
          <p:cNvSpPr/>
          <p:nvPr/>
        </p:nvSpPr>
        <p:spPr>
          <a:xfrm>
            <a:off x="3357554" y="428604"/>
            <a:ext cx="1143008" cy="928694"/>
          </a:xfrm>
          <a:prstGeom prst="rt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Равнобедренный треугольник 10"/>
          <p:cNvSpPr/>
          <p:nvPr/>
        </p:nvSpPr>
        <p:spPr>
          <a:xfrm rot="5400000">
            <a:off x="678629" y="750075"/>
            <a:ext cx="1785950" cy="1143008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3" name="Прямая соединительная линия 12"/>
          <p:cNvCxnSpPr>
            <a:stCxn id="11" idx="0"/>
            <a:endCxn id="11" idx="3"/>
          </p:cNvCxnSpPr>
          <p:nvPr/>
        </p:nvCxnSpPr>
        <p:spPr>
          <a:xfrm flipH="1">
            <a:off x="1000100" y="1321579"/>
            <a:ext cx="1143008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000628" y="571480"/>
            <a:ext cx="38576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Знайти </a:t>
            </a:r>
            <a:r>
              <a:rPr lang="en-US" sz="3600" b="1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S</a:t>
            </a:r>
            <a:r>
              <a:rPr lang="uk-UA" sz="3600" b="1" dirty="0" smtClean="0">
                <a:solidFill>
                  <a:srgbClr val="FF0000"/>
                </a:solidFill>
              </a:rPr>
              <a:t> </a:t>
            </a:r>
            <a:r>
              <a:rPr lang="uk-UA" sz="3600" dirty="0" smtClean="0"/>
              <a:t>замальованої частини, якщо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endParaRPr lang="uk-UA" sz="3600" b="1" dirty="0" smtClean="0">
              <a:solidFill>
                <a:srgbClr val="FF0000"/>
              </a:solidFill>
            </a:endParaRPr>
          </a:p>
          <a:p>
            <a:r>
              <a:rPr lang="en-US" sz="3600" b="1" dirty="0" smtClean="0">
                <a:solidFill>
                  <a:srgbClr val="FF0000"/>
                </a:solidFill>
              </a:rPr>
              <a:t>S</a:t>
            </a:r>
            <a:r>
              <a:rPr lang="uk-UA" sz="3600" b="1" dirty="0" smtClean="0">
                <a:solidFill>
                  <a:srgbClr val="FF0000"/>
                </a:solidFill>
              </a:rPr>
              <a:t> </a:t>
            </a:r>
            <a:r>
              <a:rPr lang="uk-UA" sz="3600" dirty="0" smtClean="0"/>
              <a:t>прямокутника дорівнює </a:t>
            </a:r>
            <a:r>
              <a:rPr lang="uk-UA" sz="3600" dirty="0" smtClean="0">
                <a:solidFill>
                  <a:srgbClr val="FF0000"/>
                </a:solidFill>
              </a:rPr>
              <a:t>6 см</a:t>
            </a:r>
            <a:r>
              <a:rPr lang="en-US" sz="3600" baseline="30000" dirty="0" smtClean="0">
                <a:solidFill>
                  <a:srgbClr val="FF0000"/>
                </a:solidFill>
              </a:rPr>
              <a:t> 2</a:t>
            </a:r>
            <a:r>
              <a:rPr lang="uk-UA" sz="3600" dirty="0" smtClean="0">
                <a:solidFill>
                  <a:srgbClr val="FF0000"/>
                </a:solidFill>
              </a:rPr>
              <a:t> 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643570" y="3929066"/>
            <a:ext cx="2714644" cy="23574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0" y="3500438"/>
            <a:ext cx="9144000" cy="1588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ый треугольник 17"/>
          <p:cNvSpPr/>
          <p:nvPr/>
        </p:nvSpPr>
        <p:spPr>
          <a:xfrm rot="10800000">
            <a:off x="6786578" y="3929066"/>
            <a:ext cx="1571636" cy="2357454"/>
          </a:xfrm>
          <a:prstGeom prst="rtTriangle">
            <a:avLst/>
          </a:prstGeom>
          <a:solidFill>
            <a:srgbClr val="FF66CC"/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6500826" y="3357562"/>
            <a:ext cx="6559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</a:t>
            </a:r>
            <a:endParaRPr lang="ru-RU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143504" y="5643578"/>
            <a:ext cx="5661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</a:t>
            </a:r>
            <a:endParaRPr lang="ru-RU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286776" y="5715016"/>
            <a:ext cx="6014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</a:t>
            </a:r>
            <a:endParaRPr lang="ru-RU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358214" y="3571876"/>
            <a:ext cx="47961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</a:t>
            </a:r>
            <a:endParaRPr lang="ru-RU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214942" y="3571876"/>
            <a:ext cx="41187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</a:t>
            </a:r>
            <a:endParaRPr lang="ru-RU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85720" y="3714752"/>
            <a:ext cx="48577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/>
              <a:t>Знайти </a:t>
            </a:r>
            <a:r>
              <a:rPr lang="en-US" sz="3600" b="1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S</a:t>
            </a:r>
            <a:r>
              <a:rPr lang="uk-UA" sz="3600" b="1" dirty="0" smtClean="0">
                <a:solidFill>
                  <a:srgbClr val="FF0000"/>
                </a:solidFill>
              </a:rPr>
              <a:t> </a:t>
            </a:r>
            <a:r>
              <a:rPr lang="uk-UA" sz="3600" dirty="0" smtClean="0"/>
              <a:t>замальованої (рожевої)частини, якщо</a:t>
            </a:r>
            <a:r>
              <a:rPr lang="en-US" sz="3600" b="1" smtClean="0">
                <a:solidFill>
                  <a:srgbClr val="FF0000"/>
                </a:solidFill>
              </a:rPr>
              <a:t> S</a:t>
            </a:r>
            <a:r>
              <a:rPr lang="uk-UA" sz="3600" b="1" dirty="0" smtClean="0">
                <a:solidFill>
                  <a:srgbClr val="FF0000"/>
                </a:solidFill>
              </a:rPr>
              <a:t> </a:t>
            </a:r>
            <a:r>
              <a:rPr lang="uk-UA" sz="3600" dirty="0" smtClean="0"/>
              <a:t>квадрата </a:t>
            </a:r>
            <a:r>
              <a:rPr lang="en-US" sz="3600" dirty="0" smtClean="0"/>
              <a:t> </a:t>
            </a:r>
            <a:r>
              <a:rPr lang="uk-UA" sz="3600" dirty="0" smtClean="0"/>
              <a:t>дорівнює </a:t>
            </a:r>
            <a:r>
              <a:rPr lang="uk-UA" sz="3600" dirty="0" smtClean="0">
                <a:solidFill>
                  <a:srgbClr val="FF0000"/>
                </a:solidFill>
              </a:rPr>
              <a:t>16 см</a:t>
            </a:r>
            <a:r>
              <a:rPr lang="en-US" sz="3600" baseline="30000" dirty="0" smtClean="0">
                <a:solidFill>
                  <a:srgbClr val="FF0000"/>
                </a:solidFill>
              </a:rPr>
              <a:t> 2</a:t>
            </a:r>
            <a:r>
              <a:rPr lang="uk-UA" sz="3600" dirty="0" smtClean="0">
                <a:solidFill>
                  <a:srgbClr val="FF0000"/>
                </a:solidFill>
              </a:rPr>
              <a:t>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 animBg="1"/>
      <p:bldP spid="19" grpId="0"/>
      <p:bldP spid="20" grpId="0"/>
      <p:bldP spid="2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ttp://t1.gstatic.com/images?q=tbn:ANd9GcRCtcgsnFK-AYcolURBe0vAPdyY3xp0dYPH7ObZUMVA2RU7aCU&amp;t=1&amp;usg=__XJs_-Qa2Ku0HRYyI6GUEB4hQfms=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1357298"/>
            <a:ext cx="1981200" cy="23145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" name="Прямоугольник 1"/>
          <p:cNvSpPr/>
          <p:nvPr/>
        </p:nvSpPr>
        <p:spPr>
          <a:xfrm>
            <a:off x="642910" y="428604"/>
            <a:ext cx="821537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Тема: </a:t>
            </a:r>
            <a:r>
              <a:rPr lang="uk-UA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Прямокутник. Трикутник. Види трикутників. Периметр трикутника і прямокутника.</a:t>
            </a:r>
            <a:endParaRPr lang="ru-RU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Рисунок 3" descr="http://t3.gstatic.com/images?q=tbn:ANd9GcSIO5ygLACSqnV01rSCISSRSJHBG65wKgB3vuUfTZYV5mMOiE4&amp;t=1&amp;usg=__OyJW883ryzzLJArfYrCn9dVgeQE=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4357694"/>
            <a:ext cx="2143125" cy="214312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6" name="Рисунок 5" descr="http://t1.gstatic.com/images?q=tbn:ANd9GcSF45gGjdeLYD2SUai2pFJtgTh4YwMt9ipYZv9Vb3eWEeuisCk&amp;t=1&amp;usg=__CaYERuCMHWPRm9nZvfAotIXFiJM=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4810" y="2500306"/>
            <a:ext cx="2295525" cy="19907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8" name="Рисунок 7" descr="http://t2.gstatic.com/images?q=tbn:ANd9GcTE6ZnCrJvsVDradCONm612TP8wBsn_eUk3GckbFkUm1bkZMwQ&amp;t=1&amp;usg=__P01BA3zEjJFtdFZPX4G18Ls8l5c=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86116" y="4714884"/>
            <a:ext cx="2343150" cy="195262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9" name="Прямоугольник 8"/>
          <p:cNvSpPr/>
          <p:nvPr/>
        </p:nvSpPr>
        <p:spPr>
          <a:xfrm>
            <a:off x="7072330" y="5072074"/>
            <a:ext cx="1714512" cy="1500198"/>
          </a:xfrm>
          <a:prstGeom prst="rect">
            <a:avLst/>
          </a:prstGeom>
          <a:solidFill>
            <a:srgbClr val="92D050"/>
          </a:solidFill>
          <a:ln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2571744"/>
            <a:ext cx="2643206" cy="1428760"/>
          </a:xfrm>
          <a:prstGeom prst="rect">
            <a:avLst/>
          </a:prstGeom>
          <a:solidFill>
            <a:srgbClr val="FF66CC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8"/>
            <a:ext cx="518122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4400" b="1" cap="none" spc="0" dirty="0" smtClean="0">
                <a:ln/>
                <a:solidFill>
                  <a:srgbClr val="FF0000"/>
                </a:solidFill>
                <a:effectLst/>
              </a:rPr>
              <a:t>Многокутник</a:t>
            </a:r>
            <a:r>
              <a:rPr lang="uk-UA" sz="4400" b="1" cap="none" spc="0" dirty="0" smtClean="0">
                <a:ln/>
                <a:solidFill>
                  <a:schemeClr val="accent3"/>
                </a:solidFill>
                <a:effectLst/>
              </a:rPr>
              <a:t> - це</a:t>
            </a:r>
            <a:endParaRPr lang="ru-RU" sz="4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857232"/>
            <a:ext cx="83582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solidFill>
                  <a:srgbClr val="92D050"/>
                </a:solidFill>
              </a:rPr>
              <a:t>фігура,  яка </a:t>
            </a:r>
            <a:r>
              <a:rPr lang="uk-UA" sz="4000" b="1" smtClean="0">
                <a:solidFill>
                  <a:srgbClr val="92D050"/>
                </a:solidFill>
              </a:rPr>
              <a:t>обмежена замкненою </a:t>
            </a:r>
            <a:r>
              <a:rPr lang="uk-UA" sz="4000" b="1" dirty="0" smtClean="0">
                <a:solidFill>
                  <a:srgbClr val="92D050"/>
                </a:solidFill>
              </a:rPr>
              <a:t>ламаною лінією.</a:t>
            </a:r>
            <a:endParaRPr lang="ru-RU" sz="4000" b="1" dirty="0">
              <a:solidFill>
                <a:srgbClr val="92D050"/>
              </a:solidFill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392877" y="2607463"/>
            <a:ext cx="1428760" cy="1214446"/>
          </a:xfrm>
          <a:prstGeom prst="triangle">
            <a:avLst>
              <a:gd name="adj" fmla="val 5000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Равнобедренный треугольник 4"/>
          <p:cNvSpPr/>
          <p:nvPr/>
        </p:nvSpPr>
        <p:spPr>
          <a:xfrm rot="15885632">
            <a:off x="1306171" y="2486515"/>
            <a:ext cx="2071702" cy="1357322"/>
          </a:xfrm>
          <a:prstGeom prst="triangle">
            <a:avLst>
              <a:gd name="adj" fmla="val 50006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ый треугольник 5"/>
          <p:cNvSpPr/>
          <p:nvPr/>
        </p:nvSpPr>
        <p:spPr>
          <a:xfrm rot="9576121">
            <a:off x="3842262" y="2791414"/>
            <a:ext cx="2286016" cy="1143008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Шестиугольник 17"/>
          <p:cNvSpPr/>
          <p:nvPr/>
        </p:nvSpPr>
        <p:spPr>
          <a:xfrm>
            <a:off x="357158" y="4286256"/>
            <a:ext cx="2143140" cy="1928826"/>
          </a:xfrm>
          <a:prstGeom prst="hex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 rot="19835146">
            <a:off x="2834615" y="4105515"/>
            <a:ext cx="1928826" cy="128588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214942" y="4572008"/>
            <a:ext cx="1785950" cy="171451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Фигура, имеющая форму буквы L 20"/>
          <p:cNvSpPr/>
          <p:nvPr/>
        </p:nvSpPr>
        <p:spPr>
          <a:xfrm>
            <a:off x="6786578" y="2428868"/>
            <a:ext cx="1643074" cy="1571636"/>
          </a:xfrm>
          <a:prstGeom prst="corner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Крест 21"/>
          <p:cNvSpPr/>
          <p:nvPr/>
        </p:nvSpPr>
        <p:spPr>
          <a:xfrm>
            <a:off x="7500958" y="4500570"/>
            <a:ext cx="1428760" cy="1571636"/>
          </a:xfrm>
          <a:prstGeom prst="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3214686"/>
            <a:ext cx="5000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1</a:t>
            </a:r>
            <a:endParaRPr lang="ru-RU" sz="4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7429520" y="5572140"/>
            <a:ext cx="5000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7</a:t>
            </a:r>
            <a:endParaRPr lang="ru-RU" sz="4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857752" y="5786454"/>
            <a:ext cx="5000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6</a:t>
            </a:r>
            <a:endParaRPr lang="ru-RU" sz="4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071802" y="5643578"/>
            <a:ext cx="5000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5</a:t>
            </a:r>
            <a:endParaRPr lang="ru-RU" sz="4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285720" y="5786454"/>
            <a:ext cx="5000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4</a:t>
            </a:r>
            <a:endParaRPr lang="ru-RU" sz="4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000496" y="2214554"/>
            <a:ext cx="5000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2</a:t>
            </a:r>
            <a:endParaRPr lang="ru-RU" sz="4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8358214" y="3286124"/>
            <a:ext cx="5000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3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571480"/>
            <a:ext cx="87154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92D050"/>
                </a:solidFill>
              </a:rPr>
              <a:t>Трикутник</a:t>
            </a:r>
            <a:r>
              <a:rPr lang="uk-UA" sz="2800" dirty="0" smtClean="0"/>
              <a:t> – це _______________фігура, яка складається з ____точок  та трьох __________, послідовно їх з</a:t>
            </a:r>
            <a:r>
              <a:rPr lang="en-US" sz="2800" dirty="0" smtClean="0"/>
              <a:t>’</a:t>
            </a:r>
            <a:r>
              <a:rPr lang="uk-UA" sz="2800" dirty="0" smtClean="0"/>
              <a:t>єднуючих. 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786578" y="1000108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92D050"/>
                </a:solidFill>
              </a:rPr>
              <a:t>відрізків</a:t>
            </a:r>
            <a:endParaRPr lang="ru-RU" sz="2800" b="1" dirty="0">
              <a:solidFill>
                <a:srgbClr val="92D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43240" y="928670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rgbClr val="92D050"/>
                </a:solidFill>
              </a:rPr>
              <a:t>3</a:t>
            </a:r>
            <a:endParaRPr lang="ru-RU" sz="3200" b="1" dirty="0">
              <a:solidFill>
                <a:srgbClr val="92D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86116" y="428604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92D050"/>
                </a:solidFill>
              </a:rPr>
              <a:t>геометрична</a:t>
            </a:r>
            <a:endParaRPr lang="ru-RU" sz="2800" b="1" dirty="0">
              <a:solidFill>
                <a:srgbClr val="92D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596" y="2571744"/>
            <a:ext cx="82153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Прямокутник</a:t>
            </a:r>
            <a:r>
              <a:rPr lang="uk-UA" sz="2800" dirty="0" smtClean="0"/>
              <a:t> – це______________ фігура, у якої всі кути по_____, а _____________сторони рівні.</a:t>
            </a:r>
            <a:r>
              <a:rPr lang="uk-UA" sz="2800" baseline="30000" dirty="0" smtClean="0"/>
              <a:t> 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643306" y="2571744"/>
            <a:ext cx="26949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геометрична</a:t>
            </a:r>
            <a:endParaRPr lang="ru-RU" sz="28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43240" y="3000372"/>
            <a:ext cx="7393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90</a:t>
            </a:r>
            <a:r>
              <a:rPr lang="en-US" sz="2800" b="1" baseline="30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</a:t>
            </a:r>
            <a:endParaRPr lang="ru-RU" sz="28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29124" y="3000372"/>
            <a:ext cx="22894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протилежні</a:t>
            </a:r>
            <a:endParaRPr lang="ru-RU" sz="28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596" y="4643446"/>
            <a:ext cx="8143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FF66CC"/>
                </a:solidFill>
              </a:rPr>
              <a:t>Квадрат</a:t>
            </a:r>
            <a:r>
              <a:rPr lang="uk-UA" sz="2800" dirty="0" smtClean="0"/>
              <a:t> – </a:t>
            </a:r>
            <a:r>
              <a:rPr lang="uk-UA" sz="2800" dirty="0" err="1" smtClean="0"/>
              <a:t>це___________</a:t>
            </a:r>
            <a:r>
              <a:rPr lang="uk-UA" sz="2800" dirty="0" smtClean="0"/>
              <a:t>___, у якого всі сторони_______.</a:t>
            </a:r>
            <a:endParaRPr lang="ru-RU" sz="2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928926" y="4572008"/>
            <a:ext cx="25490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>
                <a:solidFill>
                  <a:srgbClr val="FF66CC"/>
                </a:solidFill>
              </a:rPr>
              <a:t>прямокутник</a:t>
            </a:r>
            <a:endParaRPr lang="ru-RU" sz="2800" b="1" dirty="0">
              <a:solidFill>
                <a:srgbClr val="FF66CC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214546" y="5072074"/>
            <a:ext cx="10021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>
                <a:solidFill>
                  <a:srgbClr val="FF66CC"/>
                </a:solidFill>
              </a:rPr>
              <a:t>рівні</a:t>
            </a:r>
            <a:endParaRPr lang="ru-RU" sz="2800" b="1" dirty="0">
              <a:solidFill>
                <a:srgbClr val="FF66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  <p:bldP spid="11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285728"/>
            <a:ext cx="6429420" cy="70788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4000" b="1" dirty="0" smtClean="0">
                <a:solidFill>
                  <a:schemeClr val="tx1"/>
                </a:solidFill>
              </a:rPr>
              <a:t>Сьогодні важливо знати</a:t>
            </a:r>
            <a:endParaRPr lang="ru-RU" sz="40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t3.gstatic.com/images?q=tbn:ANd9GcRqLUpMGSf32KvrxV-76euxd99JMAF3plMlMtBHxSytbtv6FgM&amp;t=1&amp;usg=__HAb5PeTBk1aGcLHGJ_zBfpZu2ys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428736"/>
            <a:ext cx="2143125" cy="21431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2928926" y="1428736"/>
            <a:ext cx="60722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1.</a:t>
            </a:r>
            <a:r>
              <a:rPr lang="uk-UA" sz="2800" b="1" dirty="0" smtClean="0">
                <a:solidFill>
                  <a:srgbClr val="FF0000"/>
                </a:solidFill>
              </a:rPr>
              <a:t>Периметр</a:t>
            </a:r>
            <a:r>
              <a:rPr lang="uk-UA" sz="2800" dirty="0" smtClean="0"/>
              <a:t> – це ________довжин _____сторін.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00364" y="1857364"/>
            <a:ext cx="9092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>
                <a:solidFill>
                  <a:srgbClr val="FF0000"/>
                </a:solidFill>
              </a:rPr>
              <a:t>усіх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00364" y="2571744"/>
            <a:ext cx="1428760" cy="64294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1868" y="3143248"/>
            <a:ext cx="421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b</a:t>
            </a:r>
            <a:endParaRPr lang="ru-RU" sz="28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571736" y="2643182"/>
            <a:ext cx="421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sz="2800" b="1" dirty="0" smtClean="0">
                <a:solidFill>
                  <a:prstClr val="white"/>
                </a:solidFill>
              </a:rPr>
              <a:t>а</a:t>
            </a:r>
            <a:endParaRPr lang="ru-RU" sz="2800" b="1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15074" y="1428736"/>
            <a:ext cx="11705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>
                <a:solidFill>
                  <a:srgbClr val="FF0000"/>
                </a:solidFill>
              </a:rPr>
              <a:t>сума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57752" y="2571744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  =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143504" y="3000372"/>
            <a:ext cx="214314" cy="142876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929322" y="2143116"/>
            <a:ext cx="19288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2(a+b)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2a+2b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a+a+b+b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14348" y="4143380"/>
            <a:ext cx="1143008" cy="1071570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85720" y="4429132"/>
            <a:ext cx="4314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2800" b="1" dirty="0" smtClean="0">
                <a:solidFill>
                  <a:prstClr val="white"/>
                </a:solidFill>
              </a:rPr>
              <a:t>а</a:t>
            </a:r>
            <a:endParaRPr lang="ru-RU" sz="2800" b="1" dirty="0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4348" y="5286388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  = 4a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00100" y="5643578"/>
            <a:ext cx="214314" cy="214314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071538" y="3714752"/>
            <a:ext cx="4314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2800" b="1" dirty="0" smtClean="0">
                <a:solidFill>
                  <a:prstClr val="white"/>
                </a:solidFill>
              </a:rPr>
              <a:t>а</a:t>
            </a:r>
            <a:endParaRPr lang="ru-RU" sz="2800" b="1" dirty="0">
              <a:solidFill>
                <a:prstClr val="white"/>
              </a:solidFill>
            </a:endParaRPr>
          </a:p>
        </p:txBody>
      </p:sp>
      <p:sp>
        <p:nvSpPr>
          <p:cNvPr id="20" name="Прямоугольный треугольник 19"/>
          <p:cNvSpPr/>
          <p:nvPr/>
        </p:nvSpPr>
        <p:spPr>
          <a:xfrm>
            <a:off x="4071934" y="4357694"/>
            <a:ext cx="2143140" cy="928694"/>
          </a:xfrm>
          <a:prstGeom prst="rtTriangle">
            <a:avLst/>
          </a:prstGeom>
          <a:blipFill>
            <a:blip r:embed="rId5" cstate="print"/>
            <a:tile tx="0" ty="0" sx="100000" sy="100000" flip="none" algn="tl"/>
          </a:blip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714876" y="5143512"/>
            <a:ext cx="4314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 smtClean="0">
                <a:solidFill>
                  <a:prstClr val="white"/>
                </a:solidFill>
              </a:rPr>
              <a:t>c</a:t>
            </a:r>
            <a:endParaRPr lang="ru-RU" sz="2800" b="1" dirty="0">
              <a:solidFill>
                <a:prstClr val="white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786314" y="4286256"/>
            <a:ext cx="4314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 smtClean="0">
                <a:solidFill>
                  <a:prstClr val="white"/>
                </a:solidFill>
              </a:rPr>
              <a:t>b</a:t>
            </a:r>
            <a:endParaRPr lang="ru-RU" sz="2800" b="1" dirty="0">
              <a:solidFill>
                <a:prstClr val="white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714744" y="4643446"/>
            <a:ext cx="4314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2800" b="1" dirty="0" smtClean="0">
                <a:solidFill>
                  <a:prstClr val="white"/>
                </a:solidFill>
              </a:rPr>
              <a:t>а</a:t>
            </a:r>
            <a:endParaRPr lang="ru-RU" sz="2800" b="1" dirty="0">
              <a:solidFill>
                <a:prstClr val="whit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72198" y="4429132"/>
            <a:ext cx="264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  = a+b+c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6286512" y="4714884"/>
            <a:ext cx="285752" cy="285752"/>
          </a:xfrm>
          <a:prstGeom prst="triangl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3" grpId="0" animBg="1"/>
      <p:bldP spid="14" grpId="0"/>
      <p:bldP spid="17" grpId="0"/>
      <p:bldP spid="18" grpId="0" animBg="1"/>
      <p:bldP spid="24" grpId="0"/>
      <p:bldP spid="2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Другая 7">
      <a:dk1>
        <a:srgbClr val="9BBB59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FFFF00"/>
      </a:accent5>
      <a:accent6>
        <a:srgbClr val="F79646"/>
      </a:accent6>
      <a:hlink>
        <a:srgbClr val="0000FF"/>
      </a:hlink>
      <a:folHlink>
        <a:srgbClr val="80008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489</TotalTime>
  <Words>575</Words>
  <Application>Microsoft Office PowerPoint</Application>
  <PresentationFormat>Экран (4:3)</PresentationFormat>
  <Paragraphs>174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Яркая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103</cp:revision>
  <dcterms:modified xsi:type="dcterms:W3CDTF">2016-12-09T07:38:02Z</dcterms:modified>
</cp:coreProperties>
</file>