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0C"/>
    <a:srgbClr val="FF66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8704-B029-4A63-A4B1-302567301E72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B65DF-0373-4DAB-BA2B-5AA449D74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B65DF-0373-4DAB-BA2B-5AA449D7483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857364"/>
            <a:ext cx="2100254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Девіз: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3000372"/>
            <a:ext cx="104299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Навчання з захопленням потрібно усім, без винятку! 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929198"/>
            <a:ext cx="77764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Всі </a:t>
            </a:r>
            <a:r>
              <a:rPr lang="ru-RU" sz="4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жанри</a:t>
            </a:r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</a:t>
            </a:r>
            <a:r>
              <a:rPr lang="ru-RU" sz="4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крім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нудного.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http://t0.gstatic.com/images?q=tbn:ANd9GcRlszPBlV56EQHLjPRKPgLLzkeCpdD4mKm5mzczEdZvrGDgP8k&amp;t=1&amp;usg=__BsUr4a1RjwWm-KcXJroGG7nazfo=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71480"/>
            <a:ext cx="1866900" cy="2447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642942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</a:rPr>
              <a:t>Сьогодні важливо знати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</a:t>
            </a:r>
            <a:r>
              <a:rPr lang="uk-UA" sz="2800" b="1" dirty="0" smtClean="0">
                <a:solidFill>
                  <a:srgbClr val="FF0000"/>
                </a:solidFill>
              </a:rPr>
              <a:t>Кут</a:t>
            </a:r>
            <a:r>
              <a:rPr lang="uk-UA" sz="2800" dirty="0" smtClean="0"/>
              <a:t> – це фігра,  що утворена_________променями, які  виходять з ________точки.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571612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двома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000240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однієї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928934"/>
            <a:ext cx="6643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2)</a:t>
            </a:r>
            <a:r>
              <a:rPr lang="uk-UA" sz="2800" dirty="0" smtClean="0"/>
              <a:t>Промені </a:t>
            </a:r>
            <a:r>
              <a:rPr lang="uk-UA" sz="2800" dirty="0" smtClean="0">
                <a:solidFill>
                  <a:srgbClr val="FF0000"/>
                </a:solidFill>
              </a:rPr>
              <a:t>ВА</a:t>
            </a:r>
            <a:r>
              <a:rPr lang="uk-UA" sz="2800" dirty="0" smtClean="0"/>
              <a:t> і </a:t>
            </a:r>
            <a:r>
              <a:rPr lang="uk-UA" sz="2800" dirty="0" smtClean="0">
                <a:solidFill>
                  <a:srgbClr val="FF0000"/>
                </a:solidFill>
              </a:rPr>
              <a:t>ВС</a:t>
            </a:r>
            <a:r>
              <a:rPr lang="uk-UA" sz="2800" dirty="0" smtClean="0"/>
              <a:t> називають _____________кута, а точку </a:t>
            </a:r>
            <a:r>
              <a:rPr lang="uk-UA" sz="2800" dirty="0" smtClean="0">
                <a:solidFill>
                  <a:srgbClr val="FF0000"/>
                </a:solidFill>
              </a:rPr>
              <a:t>В</a:t>
            </a:r>
            <a:r>
              <a:rPr lang="uk-UA" sz="2800" dirty="0" smtClean="0"/>
              <a:t> – _____________кута.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214686"/>
            <a:ext cx="2268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сторонами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714752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вершиною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857884" y="1357298"/>
            <a:ext cx="1428760" cy="1000132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5857884" y="2357430"/>
            <a:ext cx="2000264" cy="5000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857884" y="2000240"/>
            <a:ext cx="1857388" cy="3571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2853247">
            <a:off x="6096341" y="1923980"/>
            <a:ext cx="500066" cy="285752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2853247">
            <a:off x="6167778" y="2209731"/>
            <a:ext cx="500066" cy="285752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2786058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1214422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572132" y="2214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86644" y="171448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2214554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00826" y="178592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478632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3) </a:t>
            </a:r>
            <a:r>
              <a:rPr lang="uk-UA" sz="2800" dirty="0" smtClean="0"/>
              <a:t>Виміряти кути можна за допомогою ______________.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5214950"/>
            <a:ext cx="2805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транспортира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t3.gstatic.com/images?q=tbn:ANd9GcQIPi8fRblKJNU6sXMCUa-iiprcv-_HP_sl6v0zHA1enJeEGZM&amp;t=1&amp;usg=__4Y1DcS-D_X02Cv0fJjpX4jkbja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5429264"/>
            <a:ext cx="2244884" cy="12144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4652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У вирії задач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3554" name="Picture 2" descr="http://t1.gstatic.com/images?q=tbn:ANd9GcTwlkg9hdviOiEzdXQsB8ualsr1pDD7se60FaZm45HcH-FsozU&amp;t=1&amp;usg=__HpgxyWUAfhfuP8v-AyjqGsTojr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2371725" cy="192405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143240" y="1714488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1. Прямою лінією розріжте прямокутник на дві частини, з яких можна скласти трикутник.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071942"/>
            <a:ext cx="221457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7158" y="4071942"/>
            <a:ext cx="2214578" cy="10001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2643174" y="4357694"/>
            <a:ext cx="1000132" cy="428628"/>
          </a:xfrm>
          <a:prstGeom prst="righ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3786182" y="4214818"/>
            <a:ext cx="1857388" cy="78581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0800000">
            <a:off x="3821743" y="3951285"/>
            <a:ext cx="1857388" cy="78581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5857884" y="4357694"/>
            <a:ext cx="1000132" cy="428628"/>
          </a:xfrm>
          <a:prstGeom prst="righ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7286628" y="3500454"/>
            <a:ext cx="1643074" cy="207167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26" idx="3"/>
            <a:endCxn id="26" idx="0"/>
          </p:cNvCxnSpPr>
          <p:nvPr/>
        </p:nvCxnSpPr>
        <p:spPr>
          <a:xfrm rot="10800000" flipH="1">
            <a:off x="7072330" y="4536289"/>
            <a:ext cx="207167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3.gstatic.com/images?q=tbn:ANd9GcSz5gP3VD2ZapEGSOG6phWUVQaqFZQWPnP2rCfuNIw6fqqw4k0&amp;t=1&amp;usg=__OWGhf8l1g3kpvDQCvPO7AGSZ35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500570"/>
            <a:ext cx="1790700" cy="2114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2. Скільки зображено на малюнку: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2873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FF66CC"/>
                </a:solidFill>
              </a:rPr>
              <a:t>а) прямокутників?</a:t>
            </a:r>
            <a:endParaRPr lang="ru-RU" sz="4400" dirty="0">
              <a:solidFill>
                <a:srgbClr val="FF66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1357298"/>
            <a:ext cx="3429024" cy="1857388"/>
          </a:xfrm>
          <a:prstGeom prst="rect">
            <a:avLst/>
          </a:prstGeom>
          <a:solidFill>
            <a:srgbClr val="FF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29256" y="1928802"/>
            <a:ext cx="3429024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29256" y="2500306"/>
            <a:ext cx="3429024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3643314"/>
            <a:ext cx="4643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FF66CC"/>
                </a:solidFill>
              </a:rPr>
              <a:t>б) трикутників?</a:t>
            </a:r>
            <a:endParaRPr lang="ru-RU" sz="4400" dirty="0">
              <a:solidFill>
                <a:srgbClr val="FF66CC"/>
              </a:solidFill>
            </a:endParaRPr>
          </a:p>
        </p:txBody>
      </p:sp>
      <p:sp>
        <p:nvSpPr>
          <p:cNvPr id="12" name="Трапеция 11"/>
          <p:cNvSpPr/>
          <p:nvPr/>
        </p:nvSpPr>
        <p:spPr>
          <a:xfrm>
            <a:off x="1285852" y="4643446"/>
            <a:ext cx="3643338" cy="1928826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2" idx="2"/>
          </p:cNvCxnSpPr>
          <p:nvPr/>
        </p:nvCxnSpPr>
        <p:spPr>
          <a:xfrm rot="16200000" flipH="1">
            <a:off x="1482306" y="4947057"/>
            <a:ext cx="1928826" cy="13216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2" idx="2"/>
          </p:cNvCxnSpPr>
          <p:nvPr/>
        </p:nvCxnSpPr>
        <p:spPr>
          <a:xfrm rot="5400000">
            <a:off x="2803911" y="4947059"/>
            <a:ext cx="1928824" cy="13216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H="1" flipV="1">
            <a:off x="1500166" y="5643578"/>
            <a:ext cx="973343" cy="357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2" idx="1"/>
          </p:cNvCxnSpPr>
          <p:nvPr/>
        </p:nvCxnSpPr>
        <p:spPr>
          <a:xfrm rot="10800000" flipH="1" flipV="1">
            <a:off x="1526955" y="5607859"/>
            <a:ext cx="473276" cy="9644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821637" y="5822173"/>
            <a:ext cx="857256" cy="5000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0"/>
            <a:ext cx="49439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Зверніть увагу!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714356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Класифікація трикутників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500174"/>
          <a:ext cx="8072494" cy="5000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89719"/>
                <a:gridCol w="3982775"/>
              </a:tblGrid>
              <a:tr h="428628">
                <a:tc>
                  <a:txBody>
                    <a:bodyPr/>
                    <a:lstStyle/>
                    <a:p>
                      <a:r>
                        <a:rPr lang="uk-UA" dirty="0" smtClean="0"/>
                        <a:t>За сторонами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 кутами</a:t>
                      </a:r>
                      <a:endParaRPr lang="ru-RU" dirty="0"/>
                    </a:p>
                  </a:txBody>
                  <a:tcPr/>
                </a:tc>
              </a:tr>
              <a:tr h="4572032"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solidFill>
                            <a:sysClr val="windowText" lastClr="000000"/>
                          </a:solidFill>
                        </a:rPr>
                        <a:t>І</a:t>
                      </a:r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                                      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       </a:t>
                      </a:r>
                      <a:r>
                        <a:rPr lang="uk-UA" b="1" dirty="0" smtClean="0">
                          <a:solidFill>
                            <a:sysClr val="windowText" lastClr="000000"/>
                          </a:solidFill>
                        </a:rPr>
                        <a:t>Різносторонній</a:t>
                      </a:r>
                    </a:p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               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P= a+b+c</a:t>
                      </a:r>
                      <a:endParaRPr lang="uk-UA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sz="3200" dirty="0" smtClean="0">
                          <a:solidFill>
                            <a:sysClr val="windowText" lastClr="000000"/>
                          </a:solidFill>
                        </a:rPr>
                        <a:t>ІІ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           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uk-UA" sz="32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uk-UA" sz="1800" b="1" dirty="0" smtClean="0">
                          <a:solidFill>
                            <a:sysClr val="windowText" lastClr="000000"/>
                          </a:solidFill>
                        </a:rPr>
                        <a:t>Рівнобедрений</a:t>
                      </a:r>
                      <a:r>
                        <a:rPr lang="uk-UA" sz="32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uk-UA" sz="3200" b="1" dirty="0" smtClean="0">
                          <a:solidFill>
                            <a:sysClr val="windowText" lastClr="000000"/>
                          </a:solidFill>
                        </a:rPr>
                        <a:t>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P=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a+b</a:t>
                      </a:r>
                      <a:endParaRPr lang="uk-UA" sz="18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uk-UA" sz="3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sz="3200" dirty="0" smtClean="0">
                          <a:solidFill>
                            <a:sysClr val="windowText" lastClr="000000"/>
                          </a:solidFill>
                        </a:rPr>
                        <a:t>ІІІ              </a:t>
                      </a:r>
                      <a:r>
                        <a:rPr lang="uk-UA" sz="1800" b="1" dirty="0" smtClean="0">
                          <a:solidFill>
                            <a:sysClr val="windowText" lastClr="000000"/>
                          </a:solidFill>
                        </a:rPr>
                        <a:t>Рівносторонній</a:t>
                      </a:r>
                    </a:p>
                    <a:p>
                      <a:r>
                        <a:rPr lang="uk-UA" sz="1800" dirty="0" smtClean="0">
                          <a:solidFill>
                            <a:sysClr val="windowText" lastClr="000000"/>
                          </a:solidFill>
                        </a:rPr>
                        <a:t>                    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P=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                                </a:t>
                      </a:r>
                      <a:r>
                        <a:rPr lang="uk-UA" b="1" dirty="0" smtClean="0">
                          <a:solidFill>
                            <a:sysClr val="windowText" lastClr="000000"/>
                          </a:solidFill>
                        </a:rPr>
                        <a:t> Тупокутний</a:t>
                      </a:r>
                    </a:p>
                    <a:p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uk-UA" baseline="0" dirty="0" smtClean="0">
                          <a:solidFill>
                            <a:sysClr val="windowText" lastClr="000000"/>
                          </a:solidFill>
                        </a:rPr>
                        <a:t>                                   </a:t>
                      </a:r>
                      <a:r>
                        <a:rPr lang="uk-UA" b="1" baseline="0" dirty="0" smtClean="0">
                          <a:solidFill>
                            <a:srgbClr val="FF0000"/>
                          </a:solidFill>
                        </a:rPr>
                        <a:t>А      90</a:t>
                      </a:r>
                      <a:r>
                        <a:rPr lang="uk-UA" b="1" baseline="30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                      </a:t>
                      </a:r>
                    </a:p>
                    <a:p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      </a:t>
                      </a:r>
                    </a:p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uk-UA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ysClr val="windowText" lastClr="000000"/>
                          </a:solidFill>
                        </a:rPr>
                        <a:t>                                Гострокутний</a:t>
                      </a:r>
                      <a:endParaRPr lang="ru-RU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ysClr val="windowText" lastClr="000000"/>
                          </a:solidFill>
                        </a:rPr>
                        <a:t>                                      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А      </a:t>
                      </a:r>
                      <a:r>
                        <a:rPr lang="uk-UA" b="1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uk-UA" b="1" baseline="30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uk-UA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uk-UA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uk-UA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uk-UA" b="1" dirty="0" smtClean="0">
                        <a:solidFill>
                          <a:srgbClr val="00040C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rgbClr val="00040C"/>
                          </a:solidFill>
                        </a:rPr>
                        <a:t>                                Прямокутний</a:t>
                      </a:r>
                      <a:endParaRPr lang="ru-RU" b="1" dirty="0" smtClean="0">
                        <a:solidFill>
                          <a:srgbClr val="00040C"/>
                        </a:solidFill>
                      </a:endParaRPr>
                    </a:p>
                    <a:p>
                      <a:r>
                        <a:rPr lang="uk-UA" b="1" baseline="0" dirty="0" smtClean="0">
                          <a:solidFill>
                            <a:srgbClr val="00040C"/>
                          </a:solidFill>
                        </a:rPr>
                        <a:t>                                   </a:t>
                      </a:r>
                      <a:r>
                        <a:rPr lang="uk-UA" b="1" dirty="0" smtClean="0"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b="1" baseline="0" dirty="0" smtClean="0">
                          <a:solidFill>
                            <a:srgbClr val="00040C"/>
                          </a:solidFill>
                        </a:rPr>
                        <a:t> </a:t>
                      </a:r>
                      <a:r>
                        <a:rPr lang="uk-UA" b="1" baseline="0" dirty="0" smtClean="0">
                          <a:solidFill>
                            <a:srgbClr val="FF0000"/>
                          </a:solidFill>
                        </a:rPr>
                        <a:t>= 90</a:t>
                      </a:r>
                      <a:r>
                        <a:rPr lang="uk-UA" b="1" baseline="30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uk-UA" b="1" dirty="0" smtClean="0">
                        <a:solidFill>
                          <a:srgbClr val="00040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Равнобедренный треугольник 10"/>
          <p:cNvSpPr/>
          <p:nvPr/>
        </p:nvSpPr>
        <p:spPr>
          <a:xfrm rot="17526355">
            <a:off x="154083" y="2445543"/>
            <a:ext cx="1500198" cy="571504"/>
          </a:xfrm>
          <a:prstGeom prst="triangle">
            <a:avLst>
              <a:gd name="adj" fmla="val 65212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42910" y="3429000"/>
            <a:ext cx="1143008" cy="1285884"/>
          </a:xfrm>
          <a:prstGeom prst="triangl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42910" y="5072074"/>
            <a:ext cx="1357322" cy="1000132"/>
          </a:xfrm>
          <a:prstGeom prst="triangl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192880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153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521495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48" y="521495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538" y="607220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854542" y="4074624"/>
            <a:ext cx="76802" cy="21431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428728" y="4071942"/>
            <a:ext cx="214314" cy="1412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8263659">
            <a:off x="1079240" y="4970215"/>
            <a:ext cx="500066" cy="428628"/>
          </a:xfrm>
          <a:prstGeom prst="arc">
            <a:avLst>
              <a:gd name="adj1" fmla="val 15741616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71538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60</a:t>
            </a:r>
            <a:r>
              <a:rPr lang="en-US" b="1" baseline="300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643438" y="2285992"/>
            <a:ext cx="714380" cy="428628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86380" y="2143116"/>
            <a:ext cx="1071570" cy="571504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643438" y="2143116"/>
            <a:ext cx="1714512" cy="142876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 rot="18690951">
            <a:off x="5123610" y="2479546"/>
            <a:ext cx="557699" cy="579621"/>
          </a:xfrm>
          <a:prstGeom prst="arc">
            <a:avLst>
              <a:gd name="adj1" fmla="val 16200000"/>
              <a:gd name="adj2" fmla="val 90033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Дуга 41"/>
          <p:cNvSpPr/>
          <p:nvPr/>
        </p:nvSpPr>
        <p:spPr>
          <a:xfrm rot="18690951">
            <a:off x="5123609" y="2397070"/>
            <a:ext cx="557699" cy="579621"/>
          </a:xfrm>
          <a:prstGeom prst="arc">
            <a:avLst>
              <a:gd name="adj1" fmla="val 15390495"/>
              <a:gd name="adj2" fmla="val 1418365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214942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040C"/>
                </a:solidFill>
              </a:rPr>
              <a:t>А</a:t>
            </a:r>
            <a:endParaRPr lang="ru-RU" b="1" dirty="0">
              <a:solidFill>
                <a:srgbClr val="00040C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6500826" y="2571744"/>
            <a:ext cx="142876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6500826" y="2714620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7072330" y="2571744"/>
            <a:ext cx="214314" cy="144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7072330" y="2714620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/>
          <p:cNvSpPr/>
          <p:nvPr/>
        </p:nvSpPr>
        <p:spPr>
          <a:xfrm>
            <a:off x="4786314" y="3357562"/>
            <a:ext cx="1285884" cy="1143008"/>
          </a:xfrm>
          <a:prstGeom prst="triangle">
            <a:avLst/>
          </a:prstGeom>
          <a:solidFill>
            <a:schemeClr val="bg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500562" y="442913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040C"/>
                </a:solidFill>
              </a:rPr>
              <a:t>А</a:t>
            </a:r>
            <a:endParaRPr lang="ru-RU" sz="2400" b="1" dirty="0">
              <a:solidFill>
                <a:srgbClr val="00040C"/>
              </a:solidFill>
            </a:endParaRPr>
          </a:p>
        </p:txBody>
      </p:sp>
      <p:sp>
        <p:nvSpPr>
          <p:cNvPr id="59" name="Дуга 58"/>
          <p:cNvSpPr/>
          <p:nvPr/>
        </p:nvSpPr>
        <p:spPr>
          <a:xfrm rot="1759898">
            <a:off x="4535342" y="4171386"/>
            <a:ext cx="557699" cy="579621"/>
          </a:xfrm>
          <a:prstGeom prst="arc">
            <a:avLst>
              <a:gd name="adj1" fmla="val 16200000"/>
              <a:gd name="adj2" fmla="val 20687540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10800000">
            <a:off x="6715140" y="4071942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715140" y="3929066"/>
            <a:ext cx="142876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 flipV="1">
            <a:off x="7215206" y="3929066"/>
            <a:ext cx="214314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7215206" y="4071942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ый треугольник 70"/>
          <p:cNvSpPr/>
          <p:nvPr/>
        </p:nvSpPr>
        <p:spPr>
          <a:xfrm>
            <a:off x="4714876" y="5214950"/>
            <a:ext cx="1714512" cy="928694"/>
          </a:xfrm>
          <a:prstGeom prst="rtTriangl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4429124" y="600076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040C"/>
                </a:solidFill>
              </a:rPr>
              <a:t>А</a:t>
            </a:r>
            <a:endParaRPr lang="ru-RU" sz="2400" b="1" dirty="0">
              <a:solidFill>
                <a:srgbClr val="00040C"/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4714876" y="5929330"/>
            <a:ext cx="285752" cy="1588"/>
          </a:xfrm>
          <a:prstGeom prst="line">
            <a:avLst/>
          </a:prstGeom>
          <a:ln w="38100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4895059" y="6037281"/>
            <a:ext cx="211932" cy="794"/>
          </a:xfrm>
          <a:prstGeom prst="line">
            <a:avLst/>
          </a:prstGeom>
          <a:ln w="38100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6684183" y="5603097"/>
            <a:ext cx="2047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>
            <a:off x="6715140" y="5786454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3.gstatic.com/images?q=tbn:ANd9GcQ-dcgr23tVXWzYSLburAcpyskoLNHst6eRy03WZF8Lg8OqASo&amp;t=1&amp;usg=__05hnuYUQ-bvoIsOzL3N5HwthBS8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1000108"/>
            <a:ext cx="592935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040C"/>
                </a:solidFill>
              </a:rPr>
              <a:t>Рівнобедрений трикутник</a:t>
            </a:r>
            <a:endParaRPr lang="ru-RU" sz="3200" b="1" dirty="0">
              <a:solidFill>
                <a:srgbClr val="00040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57290" y="214290"/>
            <a:ext cx="628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Зверніть увагу!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571612"/>
            <a:ext cx="428628" cy="1500198"/>
          </a:xfrm>
          <a:prstGeom prst="downArrow">
            <a:avLst>
              <a:gd name="adj1" fmla="val 50000"/>
              <a:gd name="adj2" fmla="val 1429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9933188">
            <a:off x="5886096" y="1540797"/>
            <a:ext cx="428628" cy="1547152"/>
          </a:xfrm>
          <a:prstGeom prst="downArrow">
            <a:avLst>
              <a:gd name="adj1" fmla="val 54653"/>
              <a:gd name="adj2" fmla="val 1774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979364">
            <a:off x="2590901" y="1506890"/>
            <a:ext cx="428628" cy="1570595"/>
          </a:xfrm>
          <a:prstGeom prst="downArrow">
            <a:avLst>
              <a:gd name="adj1" fmla="val 50000"/>
              <a:gd name="adj2" fmla="val 1601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0034" y="3000372"/>
            <a:ext cx="2714644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0004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000496" y="2857496"/>
            <a:ext cx="1214446" cy="1071570"/>
          </a:xfrm>
          <a:prstGeom prst="rtTriangle">
            <a:avLst/>
          </a:prstGeom>
          <a:solidFill>
            <a:srgbClr val="FFFF00"/>
          </a:solidFill>
          <a:ln>
            <a:solidFill>
              <a:srgbClr val="0004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357950" y="2714620"/>
            <a:ext cx="1285884" cy="1214446"/>
          </a:xfrm>
          <a:prstGeom prst="triangle">
            <a:avLst/>
          </a:prstGeom>
          <a:solidFill>
            <a:srgbClr val="92D050"/>
          </a:solidFill>
          <a:ln>
            <a:solidFill>
              <a:srgbClr val="0004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57187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Тупокутний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392906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Прямокутний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392906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Гострокутний</a:t>
            </a:r>
            <a:endParaRPr lang="ru-RU" sz="28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28728" y="3071810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57290" y="3143248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7620" y="3357562"/>
            <a:ext cx="285752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7620" y="3429000"/>
            <a:ext cx="285752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2214546" y="3143248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2285984" y="3214686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87042" y="3928272"/>
            <a:ext cx="285752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215604" y="3928272"/>
            <a:ext cx="285752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572263" y="3214684"/>
            <a:ext cx="214315" cy="214315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6500826" y="3286124"/>
            <a:ext cx="214315" cy="214315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7215206" y="3214686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286644" y="3286124"/>
            <a:ext cx="214314" cy="142876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 rot="8251880">
            <a:off x="1600607" y="2672184"/>
            <a:ext cx="500066" cy="500066"/>
          </a:xfrm>
          <a:prstGeom prst="arc">
            <a:avLst>
              <a:gd name="adj1" fmla="val 15463527"/>
              <a:gd name="adj2" fmla="val 0"/>
            </a:avLst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000496" y="3714752"/>
            <a:ext cx="214314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107653" y="3821909"/>
            <a:ext cx="214314" cy="1588"/>
          </a:xfrm>
          <a:prstGeom prst="line">
            <a:avLst/>
          </a:prstGeom>
          <a:ln w="28575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00100" y="514351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Сума кутів трикутника – 180</a:t>
            </a:r>
            <a:r>
              <a:rPr lang="uk-UA" sz="3600" b="1" baseline="30000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0.gstatic.com/images?q=tbn:ANd9GcTZSuWeHGyoZQfjH7q596Pi_fgX-lCEsX2oVluS15qn0iyO_yg&amp;t=1&amp;usg=__-zMwGxhACMv9ySZK1CMkVtVHX3I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786322"/>
            <a:ext cx="250507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214282" y="142852"/>
            <a:ext cx="82868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040C"/>
                </a:solidFill>
              </a:rPr>
              <a:t>      Знайти периметр трикутників</a:t>
            </a:r>
            <a:endParaRPr lang="ru-RU" sz="4000" dirty="0">
              <a:solidFill>
                <a:srgbClr val="00040C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00034" y="1142984"/>
            <a:ext cx="1643074" cy="1071570"/>
          </a:xfrm>
          <a:prstGeom prst="rt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14678" y="1000108"/>
            <a:ext cx="1571636" cy="128588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715008" y="928670"/>
            <a:ext cx="2643206" cy="1214446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0034" y="1928802"/>
            <a:ext cx="285752" cy="1588"/>
          </a:xfrm>
          <a:prstGeom prst="line">
            <a:avLst/>
          </a:prstGeom>
          <a:ln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43704" y="2072472"/>
            <a:ext cx="284164" cy="1588"/>
          </a:xfrm>
          <a:prstGeom prst="line">
            <a:avLst/>
          </a:prstGeom>
          <a:ln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282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114298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86182" y="22145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6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57686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6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6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572396" y="114298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86578" y="20002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72198" y="114298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</a:t>
            </a:r>
            <a:endParaRPr lang="ru-RU" sz="2800" b="1" dirty="0"/>
          </a:p>
        </p:txBody>
      </p:sp>
      <p:sp>
        <p:nvSpPr>
          <p:cNvPr id="25" name="Овальная выноска 24"/>
          <p:cNvSpPr/>
          <p:nvPr/>
        </p:nvSpPr>
        <p:spPr>
          <a:xfrm rot="17330255">
            <a:off x="2130151" y="2561408"/>
            <a:ext cx="3503850" cy="3989011"/>
          </a:xfrm>
          <a:prstGeom prst="wedgeEllipseCallout">
            <a:avLst>
              <a:gd name="adj1" fmla="val -14337"/>
              <a:gd name="adj2" fmla="val 807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285984" y="3286124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</a:t>
            </a:r>
            <a:r>
              <a:rPr lang="uk-UA" sz="3600" b="1" dirty="0" smtClean="0">
                <a:solidFill>
                  <a:schemeClr val="bg2">
                    <a:lumMod val="75000"/>
                  </a:schemeClr>
                </a:solidFill>
              </a:rPr>
              <a:t>Які трикутники за</a:t>
            </a:r>
          </a:p>
          <a:p>
            <a:r>
              <a:rPr lang="uk-UA" sz="3600" b="1" dirty="0" smtClean="0">
                <a:solidFill>
                  <a:schemeClr val="bg2">
                    <a:lumMod val="75000"/>
                  </a:schemeClr>
                </a:solidFill>
              </a:rPr>
              <a:t>   сторонами?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3.gstatic.com/images?q=tbn:ANd9GcTE1e9lR4Ub1Mbi_cNeh8HIhLcVXylowMAOBk4rFMjS0SS5Y_k&amp;t=1&amp;usg=__SFcKe6UIG1lcdhVQYx9BdwCp414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2786082" cy="3714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Выноска-облако 2"/>
          <p:cNvSpPr/>
          <p:nvPr/>
        </p:nvSpPr>
        <p:spPr>
          <a:xfrm>
            <a:off x="3286116" y="357166"/>
            <a:ext cx="5143536" cy="3643338"/>
          </a:xfrm>
          <a:prstGeom prst="cloudCallout">
            <a:avLst>
              <a:gd name="adj1" fmla="val -66615"/>
              <a:gd name="adj2" fmla="val 58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1285860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75000"/>
                  </a:schemeClr>
                </a:solidFill>
              </a:rPr>
              <a:t>Визначить вид трикутника за його кутами!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071942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C000"/>
                </a:solidFill>
              </a:rPr>
              <a:t>а) 34</a:t>
            </a:r>
            <a:r>
              <a:rPr lang="uk-UA" sz="4000" b="1" baseline="30000" dirty="0" smtClean="0">
                <a:solidFill>
                  <a:srgbClr val="FFC000"/>
                </a:solidFill>
              </a:rPr>
              <a:t>о</a:t>
            </a:r>
            <a:r>
              <a:rPr lang="uk-UA" sz="4000" b="1" dirty="0" smtClean="0">
                <a:solidFill>
                  <a:srgbClr val="FFC000"/>
                </a:solidFill>
              </a:rPr>
              <a:t>; 127</a:t>
            </a:r>
            <a:r>
              <a:rPr lang="uk-UA" sz="4000" b="1" baseline="30000" dirty="0" smtClean="0">
                <a:solidFill>
                  <a:srgbClr val="FFC000"/>
                </a:solidFill>
              </a:rPr>
              <a:t>о</a:t>
            </a:r>
            <a:r>
              <a:rPr lang="uk-UA" sz="4000" b="1" dirty="0" smtClean="0">
                <a:solidFill>
                  <a:srgbClr val="FFC000"/>
                </a:solidFill>
              </a:rPr>
              <a:t>; 19</a:t>
            </a:r>
            <a:r>
              <a:rPr lang="uk-UA" sz="4000" b="1" baseline="30000" dirty="0" smtClean="0">
                <a:solidFill>
                  <a:srgbClr val="FFC000"/>
                </a:solidFill>
              </a:rPr>
              <a:t>о</a:t>
            </a:r>
            <a:r>
              <a:rPr lang="uk-UA" sz="4000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uk-UA" sz="4000" dirty="0" smtClean="0"/>
              <a:t>             </a:t>
            </a:r>
            <a:r>
              <a:rPr lang="uk-UA" sz="4000" b="1" dirty="0" smtClean="0">
                <a:solidFill>
                  <a:srgbClr val="00B050"/>
                </a:solidFill>
              </a:rPr>
              <a:t>б) 40</a:t>
            </a:r>
            <a:r>
              <a:rPr lang="uk-UA" sz="4000" b="1" baseline="30000" dirty="0" smtClean="0">
                <a:solidFill>
                  <a:srgbClr val="00B050"/>
                </a:solidFill>
              </a:rPr>
              <a:t>о</a:t>
            </a:r>
            <a:r>
              <a:rPr lang="uk-UA" sz="4000" b="1" dirty="0" smtClean="0">
                <a:solidFill>
                  <a:srgbClr val="00B050"/>
                </a:solidFill>
              </a:rPr>
              <a:t>; 50</a:t>
            </a:r>
            <a:r>
              <a:rPr lang="uk-UA" sz="4000" b="1" baseline="30000" dirty="0" smtClean="0">
                <a:solidFill>
                  <a:srgbClr val="00B050"/>
                </a:solidFill>
              </a:rPr>
              <a:t>о</a:t>
            </a:r>
            <a:r>
              <a:rPr lang="uk-UA" sz="4000" b="1" dirty="0" smtClean="0">
                <a:solidFill>
                  <a:srgbClr val="00B050"/>
                </a:solidFill>
              </a:rPr>
              <a:t>; 90</a:t>
            </a:r>
            <a:r>
              <a:rPr lang="uk-UA" sz="4000" b="1" baseline="30000" dirty="0" smtClean="0">
                <a:solidFill>
                  <a:srgbClr val="00B050"/>
                </a:solidFill>
              </a:rPr>
              <a:t>о</a:t>
            </a:r>
            <a:r>
              <a:rPr lang="uk-UA" sz="40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uk-UA" sz="4000" dirty="0" smtClean="0"/>
              <a:t>                          </a:t>
            </a:r>
            <a:r>
              <a:rPr lang="uk-UA" sz="4000" b="1" dirty="0" smtClean="0">
                <a:solidFill>
                  <a:srgbClr val="00B0F0"/>
                </a:solidFill>
              </a:rPr>
              <a:t>в) 45</a:t>
            </a:r>
            <a:r>
              <a:rPr lang="uk-UA" sz="4000" b="1" baseline="30000" dirty="0" smtClean="0">
                <a:solidFill>
                  <a:srgbClr val="00B0F0"/>
                </a:solidFill>
              </a:rPr>
              <a:t>о</a:t>
            </a:r>
            <a:r>
              <a:rPr lang="uk-UA" sz="4000" b="1" dirty="0" smtClean="0">
                <a:solidFill>
                  <a:srgbClr val="00B0F0"/>
                </a:solidFill>
              </a:rPr>
              <a:t>; 60</a:t>
            </a:r>
            <a:r>
              <a:rPr lang="uk-UA" sz="4000" b="1" baseline="30000" dirty="0" smtClean="0">
                <a:solidFill>
                  <a:srgbClr val="00B0F0"/>
                </a:solidFill>
              </a:rPr>
              <a:t>о</a:t>
            </a:r>
            <a:r>
              <a:rPr lang="uk-UA" sz="4000" b="1" dirty="0" smtClean="0">
                <a:solidFill>
                  <a:srgbClr val="00B0F0"/>
                </a:solidFill>
              </a:rPr>
              <a:t>; 75</a:t>
            </a:r>
            <a:r>
              <a:rPr lang="uk-UA" sz="4000" b="1" baseline="30000" dirty="0" smtClean="0">
                <a:solidFill>
                  <a:srgbClr val="00B0F0"/>
                </a:solidFill>
              </a:rPr>
              <a:t>о</a:t>
            </a:r>
            <a:r>
              <a:rPr lang="uk-UA" sz="4000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uk-UA" sz="4000" dirty="0" smtClean="0"/>
              <a:t>                                     </a:t>
            </a:r>
            <a:r>
              <a:rPr lang="uk-UA" sz="4000" b="1" dirty="0" smtClean="0">
                <a:solidFill>
                  <a:srgbClr val="FF00FF"/>
                </a:solidFill>
              </a:rPr>
              <a:t>г) 95</a:t>
            </a:r>
            <a:r>
              <a:rPr lang="uk-UA" sz="4000" b="1" baseline="30000" dirty="0" smtClean="0">
                <a:solidFill>
                  <a:srgbClr val="FF00FF"/>
                </a:solidFill>
              </a:rPr>
              <a:t>о</a:t>
            </a:r>
            <a:r>
              <a:rPr lang="uk-UA" sz="4000" b="1" dirty="0" smtClean="0">
                <a:solidFill>
                  <a:srgbClr val="FF00FF"/>
                </a:solidFill>
              </a:rPr>
              <a:t>; 85</a:t>
            </a:r>
            <a:r>
              <a:rPr lang="uk-UA" sz="4000" b="1" baseline="30000" dirty="0" smtClean="0">
                <a:solidFill>
                  <a:srgbClr val="FF00FF"/>
                </a:solidFill>
              </a:rPr>
              <a:t>о</a:t>
            </a:r>
            <a:r>
              <a:rPr lang="uk-UA" sz="4000" b="1" dirty="0" smtClean="0">
                <a:solidFill>
                  <a:srgbClr val="FF00FF"/>
                </a:solidFill>
              </a:rPr>
              <a:t>; 5</a:t>
            </a:r>
            <a:r>
              <a:rPr lang="uk-UA" sz="4000" b="1" baseline="30000" dirty="0" smtClean="0">
                <a:solidFill>
                  <a:srgbClr val="FF00FF"/>
                </a:solidFill>
              </a:rPr>
              <a:t>о</a:t>
            </a:r>
            <a:r>
              <a:rPr lang="uk-UA" sz="4000" b="1" dirty="0" smtClean="0">
                <a:solidFill>
                  <a:srgbClr val="FF00FF"/>
                </a:solidFill>
              </a:rPr>
              <a:t>.</a:t>
            </a:r>
            <a:r>
              <a:rPr lang="uk-UA" sz="4000" b="1" dirty="0" smtClean="0"/>
              <a:t>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0.gstatic.com/images?q=tbn:ANd9GcTfr9mlfnK0V23VQXLI1wUh5IgLTgKKghjG1vyxFJxlj8DDLmc&amp;t=1&amp;usg=__kHWQkwHGqFktkcVUX3-y_hlOhF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3214707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Горизонтальный свиток 2"/>
          <p:cNvSpPr/>
          <p:nvPr/>
        </p:nvSpPr>
        <p:spPr>
          <a:xfrm>
            <a:off x="357158" y="285728"/>
            <a:ext cx="5286412" cy="585791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357298"/>
            <a:ext cx="38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Чи існує трикутник зі сторонами:</a:t>
            </a:r>
          </a:p>
          <a:p>
            <a:pPr marL="342900" indent="-342900"/>
            <a:r>
              <a:rPr lang="uk-UA" sz="4000" b="1" dirty="0" smtClean="0">
                <a:solidFill>
                  <a:srgbClr val="00B050"/>
                </a:solidFill>
              </a:rPr>
              <a:t>1)  3; 3; 5.</a:t>
            </a:r>
          </a:p>
          <a:p>
            <a:pPr marL="342900" indent="-342900"/>
            <a:r>
              <a:rPr lang="uk-UA" sz="4000" b="1" dirty="0" smtClean="0">
                <a:solidFill>
                  <a:srgbClr val="FF66CC"/>
                </a:solidFill>
              </a:rPr>
              <a:t>2)  5; 2; 2.</a:t>
            </a:r>
          </a:p>
          <a:p>
            <a:pPr marL="342900" indent="-342900"/>
            <a:r>
              <a:rPr lang="uk-UA" sz="4000" b="1" dirty="0" smtClean="0">
                <a:solidFill>
                  <a:srgbClr val="FF0000"/>
                </a:solidFill>
              </a:rPr>
              <a:t>3)  7; 9; 2?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t2.gstatic.com/images?q=tbn:ANd9GcS52yS9fXYRGNj4hh1kGT3_JjMwkYE-S3EIli6erz-BZZsbW0k&amp;t=1&amp;usg=__aQRJZ33jHcg5TL2qjrk6ofH699Q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214422"/>
            <a:ext cx="352559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4" name="Picture 6" descr="http://t2.gstatic.com/images?q=tbn:ANd9GcTUm9Qy0PbXwnAyUQSwqj8xO679q8B4Nt8WvYgK6T_Hl2MHylU&amp;t=1&amp;usg=__sEKkVoc61DnsLMzEaXVo4bhj94k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6525" y="214290"/>
            <a:ext cx="2657475" cy="1724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Вертикальный свиток 4"/>
          <p:cNvSpPr/>
          <p:nvPr/>
        </p:nvSpPr>
        <p:spPr>
          <a:xfrm>
            <a:off x="0" y="428604"/>
            <a:ext cx="4857752" cy="564360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285860"/>
            <a:ext cx="33575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Боксерський ринг – квадрат зі сторонами 6м.  </a:t>
            </a:r>
          </a:p>
          <a:p>
            <a:r>
              <a:rPr lang="uk-UA" sz="32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Скільки метрів канату треба для огорожі?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237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Математична майстерня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3794" name="Picture 2" descr="http://t0.gstatic.com/images?q=tbn:ANd9GcS6n0JjH8s6QRlGOreulIRZjPhPM2AVjzk0TOAkWrVl9rqIZLs&amp;t=1&amp;usg=__QwqUZSgh0wC8fnolccpv2dZUWl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2114550" cy="2162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786050" y="1214422"/>
            <a:ext cx="5929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1. Накресліть трикутник </a:t>
            </a:r>
            <a:r>
              <a:rPr lang="en-US" sz="2800" dirty="0" smtClean="0"/>
              <a:t> </a:t>
            </a:r>
            <a:r>
              <a:rPr lang="uk-UA" sz="2800" dirty="0" smtClean="0"/>
              <a:t>АК</a:t>
            </a:r>
            <a:r>
              <a:rPr lang="en-US" sz="2800" dirty="0" smtClean="0"/>
              <a:t>N</a:t>
            </a:r>
            <a:r>
              <a:rPr lang="uk-UA" sz="2800" dirty="0" smtClean="0"/>
              <a:t> так,  щоб          А = 110</a:t>
            </a:r>
            <a:r>
              <a:rPr lang="uk-UA" sz="2800" baseline="30000" dirty="0" smtClean="0"/>
              <a:t>о</a:t>
            </a:r>
            <a:r>
              <a:rPr lang="uk-UA" sz="2800" dirty="0" smtClean="0"/>
              <a:t> . Виміряйте і запишіть градусні міри інших кутів трикутника. Визначте вид трикутника. 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72066" y="2000240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036347" y="182164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3786190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2. Накресліть  квадрат зі стороною 5см, позначте його вершини. Знайдіть периметр квадрата. Накресліть пряму так, щоб вона перетинала квадрат так, щоб утворились трикутник і п</a:t>
            </a:r>
            <a:r>
              <a:rPr lang="en-US" sz="2800" dirty="0" smtClean="0"/>
              <a:t>’</a:t>
            </a:r>
            <a:r>
              <a:rPr lang="uk-UA" sz="2800" dirty="0" smtClean="0"/>
              <a:t>ятикутник.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2.gstatic.com/images?q=tbn:ANd9GcRPAPakQO32sQ3KFiCyp96d6flMNfhb-q00Atinvig6ro2CP9Y&amp;t=1&amp;usg=__3UL1CtSLMijkqtA1o1MMqN3tGKM=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2057400" cy="22193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рямоугольник 2"/>
          <p:cNvSpPr/>
          <p:nvPr/>
        </p:nvSpPr>
        <p:spPr>
          <a:xfrm>
            <a:off x="2714612" y="1142984"/>
            <a:ext cx="6170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Усний рахунок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43248"/>
            <a:ext cx="1144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Рисунок 8" descr="http://t1.gstatic.com/images?q=tbn:ANd9GcTksiRWH8L1q77_G_TLyDYaA4Z3yzKPIkAzLO0PSxNeCJakADE&amp;t=1&amp;usg=__N8S2Ndyo-sCKPohXgP97uby0gKA=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000504"/>
            <a:ext cx="1981200" cy="2305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728" y="3214686"/>
            <a:ext cx="45720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25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45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75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95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1.gstatic.com/images?q=tbn:ANd9GcQ25QGb9vVkDM_sx9TyYW-zcng1wotbB1ASOnA9U9K0iVX8P3I&amp;t=1&amp;usg=__bOtfRthBMEpPcaFooGZFtBvXJA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447925" cy="1866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0848" y="428604"/>
            <a:ext cx="7063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Домашнє завдання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143116"/>
          <a:ext cx="7572428" cy="400052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1333509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а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23</a:t>
                      </a:r>
                      <a:endParaRPr lang="ru-RU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125</a:t>
                      </a:r>
                      <a:endParaRPr lang="ru-RU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17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1000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5000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/>
                <a:solidFill>
                  <a:schemeClr val="accent3"/>
                </a:solidFill>
              </a:rPr>
              <a:t>Листок настрою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5842" name="Picture 2" descr="http://t1.gstatic.com/images?q=tbn:ANd9GcSW0XmC4ByOgV4pGuxJLlIPLwQ-ktlI91EG5Pduq-KnAGB68TY&amp;t=1&amp;usg=__kJ785pu1bDhEmBSI7HKExLyZr4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2152650" cy="2124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5844" name="Picture 4" descr="http://t0.gstatic.com/images?q=tbn:ANd9GcTkmkeg74PAI7OGP2EbcvTHIhxdcY8tFbI0xJbiPRXfN4T747U&amp;t=1&amp;usg=__nhx6PBTwlrnDXXlL9Ey2O0Up8n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14488"/>
            <a:ext cx="2571768" cy="21526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5846" name="Picture 6" descr="http://t0.gstatic.com/images?q=tbn:ANd9GcQvJyhgUPMIAwOBQWTJWu5dp2uL6MbwDQrPOvq_plYT0NRpLp0&amp;t=1&amp;usg=__N-iRVCoZQICx7r5Xl8kw7Of-_FQ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500174"/>
            <a:ext cx="2143125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5848" name="Picture 8" descr="http://t0.gstatic.com/images?q=tbn:ANd9GcRW18jbJR7_tuEWUCBtoSbev4mZTf7gpNQHFbTp1-4Bau-T39c&amp;t=1&amp;usg=__rghWZQ3Awnq890WD1r454AwzQH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286256"/>
            <a:ext cx="2038350" cy="2238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5850" name="Picture 10" descr="http://t3.gstatic.com/images?q=tbn:ANd9GcRhH-XSBLYcE9PZ0HRRVQ5aawAqPcMxjlJSbkUF4I43Vf_aNWo&amp;t=1&amp;usg=__q96UyuUKPvRhmdn6IV7x4FNtSCE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4429132"/>
            <a:ext cx="2466975" cy="1847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5852" name="Picture 12" descr="http://t1.gstatic.com/images?q=tbn:ANd9GcShpEhiv4Hme6m-hA6ISF1aozfbU-es76OfNaKkLvwp9ilmll0&amp;t=1&amp;usg=__l0Q0Nkwg9n25AadM3GvB9x_P4lI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4214818"/>
            <a:ext cx="2133600" cy="2133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714348" y="571480"/>
            <a:ext cx="3286148" cy="3143272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714348" y="3000372"/>
            <a:ext cx="785818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86117" y="1785529"/>
            <a:ext cx="242889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500166" y="2928934"/>
            <a:ext cx="250033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1142984"/>
            <a:ext cx="70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2285992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-463585" y="2536025"/>
            <a:ext cx="2356660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14348" y="3714752"/>
            <a:ext cx="178595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500298" y="1357298"/>
            <a:ext cx="71438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V="1">
            <a:off x="1322365" y="2535231"/>
            <a:ext cx="235745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3214678" y="500042"/>
            <a:ext cx="857256" cy="857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2858282" y="1785132"/>
            <a:ext cx="228601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Picture 4" descr="http://t0.gstatic.com/images?q=tbn:ANd9GcQcgOjz2Fyb6bHEUJvgJrTP7DZln682ZX5XtJdsYV-Rmsvv9nw&amp;t=1&amp;usg=__u0u8RueO_pqAU49f8QlSiRvLvw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8"/>
            <a:ext cx="2071702" cy="2776508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4786314" y="642918"/>
            <a:ext cx="4143404" cy="440120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7030A0"/>
                </a:solidFill>
              </a:rPr>
              <a:t>Мурашка вирушив </a:t>
            </a:r>
            <a:r>
              <a:rPr lang="uk-UA" sz="4000" smtClean="0">
                <a:solidFill>
                  <a:srgbClr val="7030A0"/>
                </a:solidFill>
              </a:rPr>
              <a:t>в подорож </a:t>
            </a:r>
            <a:r>
              <a:rPr lang="uk-UA" sz="4000" dirty="0" smtClean="0">
                <a:solidFill>
                  <a:srgbClr val="7030A0"/>
                </a:solidFill>
              </a:rPr>
              <a:t>з </a:t>
            </a:r>
            <a:r>
              <a:rPr lang="uk-UA" sz="4000" b="1" smtClean="0">
                <a:solidFill>
                  <a:srgbClr val="7030A0"/>
                </a:solidFill>
              </a:rPr>
              <a:t>А</a:t>
            </a:r>
            <a:r>
              <a:rPr lang="uk-UA" sz="4000" smtClean="0">
                <a:solidFill>
                  <a:srgbClr val="7030A0"/>
                </a:solidFill>
              </a:rPr>
              <a:t> до </a:t>
            </a:r>
            <a:r>
              <a:rPr lang="uk-UA" sz="4000" b="1" dirty="0" smtClean="0">
                <a:solidFill>
                  <a:srgbClr val="7030A0"/>
                </a:solidFill>
              </a:rPr>
              <a:t>В</a:t>
            </a:r>
            <a:r>
              <a:rPr lang="uk-UA" sz="4000" dirty="0" smtClean="0">
                <a:solidFill>
                  <a:srgbClr val="7030A0"/>
                </a:solidFill>
              </a:rPr>
              <a:t>. Довжина ребра куба </a:t>
            </a:r>
          </a:p>
          <a:p>
            <a:r>
              <a:rPr lang="uk-UA" sz="4000" dirty="0" smtClean="0">
                <a:solidFill>
                  <a:srgbClr val="7030A0"/>
                </a:solidFill>
              </a:rPr>
              <a:t>9 см. Знайти шлях від </a:t>
            </a:r>
            <a:r>
              <a:rPr lang="uk-UA" sz="4000" b="1" dirty="0" smtClean="0">
                <a:solidFill>
                  <a:srgbClr val="7030A0"/>
                </a:solidFill>
              </a:rPr>
              <a:t>А</a:t>
            </a:r>
            <a:r>
              <a:rPr lang="uk-UA" sz="4000" dirty="0" smtClean="0">
                <a:solidFill>
                  <a:srgbClr val="7030A0"/>
                </a:solidFill>
              </a:rPr>
              <a:t> до </a:t>
            </a:r>
            <a:r>
              <a:rPr lang="uk-UA" sz="4000" b="1" dirty="0" smtClean="0">
                <a:solidFill>
                  <a:srgbClr val="7030A0"/>
                </a:solidFill>
              </a:rPr>
              <a:t>В</a:t>
            </a:r>
            <a:r>
              <a:rPr lang="uk-UA" sz="4000" dirty="0" smtClean="0">
                <a:solidFill>
                  <a:srgbClr val="7030A0"/>
                </a:solidFill>
              </a:rPr>
              <a:t>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28662" y="400050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Допоможи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14290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Хто швидче дійде з пункту </a:t>
            </a:r>
            <a:r>
              <a:rPr lang="uk-UA" sz="4000" b="1" dirty="0" smtClean="0">
                <a:solidFill>
                  <a:srgbClr val="FFFF00"/>
                </a:solidFill>
              </a:rPr>
              <a:t>А</a:t>
            </a:r>
            <a:r>
              <a:rPr lang="uk-UA" sz="4000" dirty="0" smtClean="0">
                <a:solidFill>
                  <a:srgbClr val="FFFF00"/>
                </a:solidFill>
              </a:rPr>
              <a:t> до пункту </a:t>
            </a:r>
            <a:r>
              <a:rPr lang="uk-UA" sz="4000" b="1" dirty="0" smtClean="0">
                <a:solidFill>
                  <a:srgbClr val="FFFF00"/>
                </a:solidFill>
              </a:rPr>
              <a:t>В</a:t>
            </a:r>
            <a:r>
              <a:rPr lang="uk-UA" sz="4000" dirty="0" smtClean="0">
                <a:solidFill>
                  <a:srgbClr val="FFFF00"/>
                </a:solidFill>
              </a:rPr>
              <a:t>?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6386" name="Picture 2" descr="http://t2.gstatic.com/images?q=tbn:ANd9GcTyVcQ-elIE8gZno6If-J9wqn8ihwj41WMc6utJ1wxhPXCnaR4&amp;t=1&amp;usg=__oaL4Mfj7wOSH3bZujKIgM6rLA9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391025"/>
            <a:ext cx="2500330" cy="2466975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QlAv7ZOjyEn0HSFxB2sw8Us1qU0tJiWhU9Rouh5ywp_BlQfmA&amp;t=1&amp;usg=__x5Mncam9WoH1nLZqIrKXDKgkb2s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85728"/>
            <a:ext cx="2643206" cy="243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35769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66CC"/>
                </a:solidFill>
              </a:rPr>
              <a:t>Тетяна</a:t>
            </a:r>
            <a:endParaRPr lang="ru-RU" sz="2400" b="1" dirty="0">
              <a:solidFill>
                <a:srgbClr val="FF66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228599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92D050"/>
                </a:solidFill>
              </a:rPr>
              <a:t>Олена</a:t>
            </a:r>
            <a:endParaRPr lang="ru-RU" sz="2400" b="1" dirty="0">
              <a:solidFill>
                <a:srgbClr val="92D05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57488" y="3071810"/>
            <a:ext cx="4143404" cy="158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464579" y="3464719"/>
            <a:ext cx="785818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57488" y="3857628"/>
            <a:ext cx="2571768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715802" y="4356900"/>
            <a:ext cx="257176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5107785" y="4107661"/>
            <a:ext cx="500066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357818" y="4357694"/>
            <a:ext cx="571504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5643570" y="4643446"/>
            <a:ext cx="571504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929322" y="4929198"/>
            <a:ext cx="571504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6143636" y="5286388"/>
            <a:ext cx="714380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500826" y="5643578"/>
            <a:ext cx="571504" cy="1588"/>
          </a:xfrm>
          <a:prstGeom prst="straightConnector1">
            <a:avLst/>
          </a:prstGeom>
          <a:ln w="5715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357422" y="2857496"/>
            <a:ext cx="526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А</a:t>
            </a:r>
            <a:endParaRPr lang="ru-RU" sz="36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072330" y="5429264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28604"/>
            <a:ext cx="3500462" cy="178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2143108" y="1357298"/>
            <a:ext cx="2357454" cy="85725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143108" y="428604"/>
            <a:ext cx="1214446" cy="928694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3357554" y="428604"/>
            <a:ext cx="1143008" cy="928694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678629" y="750075"/>
            <a:ext cx="1785950" cy="114300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1" idx="0"/>
            <a:endCxn id="11" idx="3"/>
          </p:cNvCxnSpPr>
          <p:nvPr/>
        </p:nvCxnSpPr>
        <p:spPr>
          <a:xfrm flipH="1">
            <a:off x="1000100" y="1321579"/>
            <a:ext cx="114300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0628" y="571480"/>
            <a:ext cx="3857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Знайти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замальованої частини, якщо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uk-UA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прямокутника дорівнює </a:t>
            </a:r>
            <a:r>
              <a:rPr lang="uk-UA" sz="3600" dirty="0" smtClean="0">
                <a:solidFill>
                  <a:srgbClr val="FF0000"/>
                </a:solidFill>
              </a:rPr>
              <a:t>6 см</a:t>
            </a:r>
            <a:r>
              <a:rPr lang="en-US" sz="3600" baseline="30000" dirty="0" smtClean="0">
                <a:solidFill>
                  <a:srgbClr val="FF0000"/>
                </a:solidFill>
              </a:rPr>
              <a:t> 2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3929066"/>
            <a:ext cx="2714644" cy="2357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3500438"/>
            <a:ext cx="9144000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ый треугольник 17"/>
          <p:cNvSpPr/>
          <p:nvPr/>
        </p:nvSpPr>
        <p:spPr>
          <a:xfrm rot="10800000">
            <a:off x="6786578" y="3929066"/>
            <a:ext cx="1571636" cy="2357454"/>
          </a:xfrm>
          <a:prstGeom prst="rtTriangle">
            <a:avLst/>
          </a:prstGeom>
          <a:solidFill>
            <a:srgbClr val="FF66CC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3357562"/>
            <a:ext cx="6559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5643578"/>
            <a:ext cx="5661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86776" y="5715016"/>
            <a:ext cx="6014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58214" y="3571876"/>
            <a:ext cx="4796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571876"/>
            <a:ext cx="4118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3714752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Знайти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замальованої (рожевої)частини, якщо</a:t>
            </a:r>
            <a:r>
              <a:rPr lang="en-US" sz="3600" b="1" smtClean="0">
                <a:solidFill>
                  <a:srgbClr val="FF0000"/>
                </a:solidFill>
              </a:rPr>
              <a:t> S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квадрата </a:t>
            </a:r>
            <a:r>
              <a:rPr lang="en-US" sz="3600" dirty="0" smtClean="0"/>
              <a:t> </a:t>
            </a:r>
            <a:r>
              <a:rPr lang="uk-UA" sz="3600" dirty="0" smtClean="0"/>
              <a:t>дорівнює </a:t>
            </a:r>
            <a:r>
              <a:rPr lang="uk-UA" sz="3600" dirty="0" smtClean="0">
                <a:solidFill>
                  <a:srgbClr val="FF0000"/>
                </a:solidFill>
              </a:rPr>
              <a:t>16 см</a:t>
            </a:r>
            <a:r>
              <a:rPr lang="en-US" sz="3600" baseline="30000" dirty="0" smtClean="0">
                <a:solidFill>
                  <a:srgbClr val="FF0000"/>
                </a:solidFill>
              </a:rPr>
              <a:t> 2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t1.gstatic.com/images?q=tbn:ANd9GcRCtcgsnFK-AYcolURBe0vAPdyY3xp0dYPH7ObZUMVA2RU7aCU&amp;t=1&amp;usg=__XJs_-Qa2Ku0HRYyI6GUEB4hQfms=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357298"/>
            <a:ext cx="1981200" cy="2314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642910" y="428604"/>
            <a:ext cx="82153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 </a:t>
            </a:r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Прямокутник. Трикутник. Види трикутників. Периметр трикутника і прямокутника.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http://t3.gstatic.com/images?q=tbn:ANd9GcSIO5ygLACSqnV01rSCISSRSJHBG65wKgB3vuUfTZYV5mMOiE4&amp;t=1&amp;usg=__OyJW883ryzzLJArfYrCn9dVgeQE=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357694"/>
            <a:ext cx="2143125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http://t1.gstatic.com/images?q=tbn:ANd9GcSF45gGjdeLYD2SUai2pFJtgTh4YwMt9ipYZv9Vb3eWEeuisCk&amp;t=1&amp;usg=__CaYERuCMHWPRm9nZvfAotIXFiJM=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500306"/>
            <a:ext cx="2295525" cy="1990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 descr="http://t2.gstatic.com/images?q=tbn:ANd9GcTE6ZnCrJvsVDradCONm612TP8wBsn_eUk3GckbFkUm1bkZMwQ&amp;t=1&amp;usg=__P01BA3zEjJFtdFZPX4G18Ls8l5c=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714884"/>
            <a:ext cx="2343150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7072330" y="5072074"/>
            <a:ext cx="1714512" cy="1500198"/>
          </a:xfrm>
          <a:prstGeom prst="rect">
            <a:avLst/>
          </a:prstGeom>
          <a:solidFill>
            <a:srgbClr val="92D050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571744"/>
            <a:ext cx="2643206" cy="1428760"/>
          </a:xfrm>
          <a:prstGeom prst="rect">
            <a:avLst/>
          </a:prstGeom>
          <a:solidFill>
            <a:srgbClr val="FF66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51812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/>
                <a:solidFill>
                  <a:srgbClr val="FF0000"/>
                </a:solidFill>
                <a:effectLst/>
              </a:rPr>
              <a:t>Многокутник</a:t>
            </a:r>
            <a:r>
              <a:rPr lang="uk-UA" sz="4400" b="1" cap="none" spc="0" dirty="0" smtClean="0">
                <a:ln/>
                <a:solidFill>
                  <a:schemeClr val="accent3"/>
                </a:solidFill>
                <a:effectLst/>
              </a:rPr>
              <a:t> - це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857232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92D050"/>
                </a:solidFill>
              </a:rPr>
              <a:t>фігура,  яка </a:t>
            </a:r>
            <a:r>
              <a:rPr lang="uk-UA" sz="4000" b="1" smtClean="0">
                <a:solidFill>
                  <a:srgbClr val="92D050"/>
                </a:solidFill>
              </a:rPr>
              <a:t>обмежена замкненою </a:t>
            </a:r>
            <a:r>
              <a:rPr lang="uk-UA" sz="4000" b="1" dirty="0" smtClean="0">
                <a:solidFill>
                  <a:srgbClr val="92D050"/>
                </a:solidFill>
              </a:rPr>
              <a:t>ламаною лінією.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392877" y="2607463"/>
            <a:ext cx="1428760" cy="1214446"/>
          </a:xfrm>
          <a:prstGeom prst="triangle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5885632">
            <a:off x="1306171" y="2486515"/>
            <a:ext cx="2071702" cy="1357322"/>
          </a:xfrm>
          <a:prstGeom prst="triangle">
            <a:avLst>
              <a:gd name="adj" fmla="val 5000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9576121">
            <a:off x="3842262" y="2791414"/>
            <a:ext cx="2286016" cy="1143008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Шестиугольник 17"/>
          <p:cNvSpPr/>
          <p:nvPr/>
        </p:nvSpPr>
        <p:spPr>
          <a:xfrm>
            <a:off x="357158" y="4286256"/>
            <a:ext cx="2143140" cy="1928826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rot="19835146">
            <a:off x="2834615" y="4105515"/>
            <a:ext cx="1928826" cy="12858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4572008"/>
            <a:ext cx="1785950" cy="17145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Фигура, имеющая форму буквы L 20"/>
          <p:cNvSpPr/>
          <p:nvPr/>
        </p:nvSpPr>
        <p:spPr>
          <a:xfrm>
            <a:off x="6786578" y="2428868"/>
            <a:ext cx="1643074" cy="1571636"/>
          </a:xfrm>
          <a:prstGeom prst="corner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Крест 21"/>
          <p:cNvSpPr/>
          <p:nvPr/>
        </p:nvSpPr>
        <p:spPr>
          <a:xfrm>
            <a:off x="7500958" y="4500570"/>
            <a:ext cx="1428760" cy="1571636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21468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1</a:t>
            </a:r>
            <a:endParaRPr lang="ru-RU" sz="4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429520" y="557214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7</a:t>
            </a:r>
            <a:endParaRPr lang="ru-RU" sz="4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578645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6</a:t>
            </a:r>
            <a:endParaRPr lang="ru-RU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564357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5</a:t>
            </a:r>
            <a:endParaRPr lang="ru-RU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85720" y="578645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4</a:t>
            </a:r>
            <a:endParaRPr lang="ru-RU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00496" y="221455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2</a:t>
            </a:r>
            <a:endParaRPr lang="ru-RU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214" y="328612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715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92D050"/>
                </a:solidFill>
              </a:rPr>
              <a:t>Трикутник</a:t>
            </a:r>
            <a:r>
              <a:rPr lang="uk-UA" sz="2800" dirty="0" smtClean="0"/>
              <a:t> – це _______________фігура, яка складається з ____точок  та трьох __________, послідовно їх з</a:t>
            </a:r>
            <a:r>
              <a:rPr lang="en-US" sz="2800" dirty="0" smtClean="0"/>
              <a:t>’</a:t>
            </a:r>
            <a:r>
              <a:rPr lang="uk-UA" sz="2800" dirty="0" smtClean="0"/>
              <a:t>єднуючих.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100010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92D050"/>
                </a:solidFill>
              </a:rPr>
              <a:t>відрізків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9286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92D050"/>
                </a:solidFill>
              </a:rPr>
              <a:t>3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42860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92D050"/>
                </a:solidFill>
              </a:rPr>
              <a:t>геометрична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571744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Прямокутник</a:t>
            </a:r>
            <a:r>
              <a:rPr lang="uk-UA" sz="2800" dirty="0" smtClean="0"/>
              <a:t> – це______________ фігура, у якої всі кути по_____, а _____________сторони рівні.</a:t>
            </a:r>
            <a:r>
              <a:rPr lang="uk-UA" sz="2800" baseline="30000" dirty="0" smtClean="0"/>
              <a:t>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571744"/>
            <a:ext cx="2694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геометрична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3000372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90</a:t>
            </a:r>
            <a:r>
              <a:rPr lang="en-US" sz="28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3000372"/>
            <a:ext cx="2289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протилежні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643446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66CC"/>
                </a:solidFill>
              </a:rPr>
              <a:t>Квадрат</a:t>
            </a:r>
            <a:r>
              <a:rPr lang="uk-UA" sz="2800" dirty="0" smtClean="0"/>
              <a:t> – </a:t>
            </a:r>
            <a:r>
              <a:rPr lang="uk-UA" sz="2800" dirty="0" err="1" smtClean="0"/>
              <a:t>це___________</a:t>
            </a:r>
            <a:r>
              <a:rPr lang="uk-UA" sz="2800" dirty="0" smtClean="0"/>
              <a:t>___, у якого всі сторони_______.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4572008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FF66CC"/>
                </a:solidFill>
              </a:rPr>
              <a:t>прямокутник</a:t>
            </a:r>
            <a:endParaRPr lang="ru-RU" sz="2800" b="1" dirty="0">
              <a:solidFill>
                <a:srgbClr val="FF66C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5072074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FF66CC"/>
                </a:solidFill>
              </a:rPr>
              <a:t>рівні</a:t>
            </a:r>
            <a:endParaRPr lang="ru-RU" sz="28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642942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</a:rPr>
              <a:t>Сьогодні важливо знати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t3.gstatic.com/images?q=tbn:ANd9GcRqLUpMGSf32KvrxV-76euxd99JMAF3plMlMtBHxSytbtv6FgM&amp;t=1&amp;usg=__HAb5PeTBk1aGcLHGJ_zBfpZu2y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928926" y="142873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1.</a:t>
            </a:r>
            <a:r>
              <a:rPr lang="uk-UA" sz="2800" b="1" dirty="0" smtClean="0">
                <a:solidFill>
                  <a:srgbClr val="FF0000"/>
                </a:solidFill>
              </a:rPr>
              <a:t>Периметр</a:t>
            </a:r>
            <a:r>
              <a:rPr lang="uk-UA" sz="2800" dirty="0" smtClean="0"/>
              <a:t> – це ________довжин _____сторін.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857364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усіх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571744"/>
            <a:ext cx="1428760" cy="64294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14324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264318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b="1" dirty="0" smtClean="0">
                <a:solidFill>
                  <a:prstClr val="white"/>
                </a:solidFill>
              </a:rPr>
              <a:t>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1428736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сума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257174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  =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3000372"/>
            <a:ext cx="214314" cy="142876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29322" y="2143116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2(a+b)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2a+2b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a+a+b+b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4143380"/>
            <a:ext cx="1143008" cy="107157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429132"/>
            <a:ext cx="43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solidFill>
                  <a:prstClr val="white"/>
                </a:solidFill>
              </a:rPr>
              <a:t>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528638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  = 4a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5643578"/>
            <a:ext cx="214314" cy="21431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3714752"/>
            <a:ext cx="43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solidFill>
                  <a:prstClr val="white"/>
                </a:solidFill>
              </a:rPr>
              <a:t>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4071934" y="4357694"/>
            <a:ext cx="2143140" cy="928694"/>
          </a:xfrm>
          <a:prstGeom prst="rtTriangle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14876" y="5143512"/>
            <a:ext cx="43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white"/>
                </a:solidFill>
              </a:rPr>
              <a:t>c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4286256"/>
            <a:ext cx="43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white"/>
                </a:solidFill>
              </a:rPr>
              <a:t>b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4643446"/>
            <a:ext cx="43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solidFill>
                  <a:prstClr val="white"/>
                </a:solidFill>
              </a:rPr>
              <a:t>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72198" y="4429132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  = a+b+c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286512" y="4714884"/>
            <a:ext cx="285752" cy="285752"/>
          </a:xfrm>
          <a:prstGeom prst="triangl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 animBg="1"/>
      <p:bldP spid="14" grpId="0"/>
      <p:bldP spid="17" grpId="0"/>
      <p:bldP spid="18" grpId="0" animBg="1"/>
      <p:bldP spid="24" grpId="0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7">
      <a:dk1>
        <a:srgbClr val="9BBB5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489</TotalTime>
  <Words>575</Words>
  <Application>Microsoft Office PowerPoint</Application>
  <PresentationFormat>Экран (4:3)</PresentationFormat>
  <Paragraphs>174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103</cp:revision>
  <dcterms:modified xsi:type="dcterms:W3CDTF">2016-12-09T07:38:02Z</dcterms:modified>
</cp:coreProperties>
</file>